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2" r:id="rId6"/>
    <p:sldId id="263" r:id="rId7"/>
    <p:sldId id="260" r:id="rId8"/>
    <p:sldId id="261" r:id="rId9"/>
  </p:sldIdLst>
  <p:sldSz cx="7556500" cy="10693400"/>
  <p:notesSz cx="6858000" cy="9144000"/>
  <p:embeddedFontLst>
    <p:embeddedFont>
      <p:font typeface="Calibri" panose="020F0502020204030204" pitchFamily="34" charset="0"/>
      <p:regular r:id="rId10"/>
      <p:bold r:id="rId11"/>
    </p:embeddedFont>
    <p:embeddedFont>
      <p:font typeface="Nexa" panose="020B0604020202020204" charset="0"/>
      <p:regular r:id="rId12"/>
    </p:embeddedFont>
    <p:embeddedFont>
      <p:font typeface="Nexa Bold" panose="020B0604020202020204" charset="0"/>
      <p:regular r:id="rId13"/>
    </p:embeddedFont>
    <p:embeddedFont>
      <p:font typeface="Poppins" panose="00000500000000000000" pitchFamily="2" charset="0"/>
      <p:regular r:id="rId14"/>
      <p:bold r:id="rId15"/>
      <p:italic r:id="rId16"/>
      <p:boldItalic r:id="rId17"/>
    </p:embeddedFont>
    <p:embeddedFont>
      <p:font typeface="Simplified Arabic" panose="02020603050405020304" pitchFamily="18" charset="-78"/>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125" d="100"/>
          <a:sy n="125" d="100"/>
        </p:scale>
        <p:origin x="1818" y="-11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ableStyles" Target="tableStyle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6.svg"/><Relationship Id="rId3" Type="http://schemas.openxmlformats.org/officeDocument/2006/relationships/image" Target="../media/image2.sv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image" Target="../media/image14.svg"/><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hyperlink" Target="https://datarecovery-sa.com/" TargetMode="External"/><Relationship Id="rId9" Type="http://schemas.openxmlformats.org/officeDocument/2006/relationships/image" Target="../media/image7.png"/><Relationship Id="rId14" Type="http://schemas.openxmlformats.org/officeDocument/2006/relationships/image" Target="../media/image12.svg"/></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18" Type="http://schemas.openxmlformats.org/officeDocument/2006/relationships/image" Target="../media/image17.png"/><Relationship Id="rId3" Type="http://schemas.openxmlformats.org/officeDocument/2006/relationships/image" Target="../media/image19.png"/><Relationship Id="rId7" Type="http://schemas.openxmlformats.org/officeDocument/2006/relationships/hyperlink" Target="https://datarecovery-sa.com/" TargetMode="External"/><Relationship Id="rId12" Type="http://schemas.openxmlformats.org/officeDocument/2006/relationships/image" Target="../media/image27.png"/><Relationship Id="rId17" Type="http://schemas.openxmlformats.org/officeDocument/2006/relationships/image" Target="../media/image16.svg"/><Relationship Id="rId2" Type="http://schemas.openxmlformats.org/officeDocument/2006/relationships/image" Target="../media/image18.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2.svg"/><Relationship Id="rId11" Type="http://schemas.openxmlformats.org/officeDocument/2006/relationships/image" Target="../media/image26.svg"/><Relationship Id="rId5" Type="http://schemas.openxmlformats.org/officeDocument/2006/relationships/image" Target="../media/image21.png"/><Relationship Id="rId15" Type="http://schemas.openxmlformats.org/officeDocument/2006/relationships/image" Target="../media/image12.svg"/><Relationship Id="rId10" Type="http://schemas.openxmlformats.org/officeDocument/2006/relationships/image" Target="../media/image25.png"/><Relationship Id="rId4" Type="http://schemas.openxmlformats.org/officeDocument/2006/relationships/image" Target="../media/image20.svg"/><Relationship Id="rId9" Type="http://schemas.openxmlformats.org/officeDocument/2006/relationships/image" Target="../media/image24.svg"/><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hyperlink" Target="https://datarecovery-sa.com/" TargetMode="External"/><Relationship Id="rId3" Type="http://schemas.openxmlformats.org/officeDocument/2006/relationships/image" Target="../media/image5.png"/><Relationship Id="rId7" Type="http://schemas.openxmlformats.org/officeDocument/2006/relationships/image" Target="../media/image31.jpeg"/><Relationship Id="rId12" Type="http://schemas.openxmlformats.org/officeDocument/2006/relationships/image" Target="../media/image2.sv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30.svg"/><Relationship Id="rId11" Type="http://schemas.openxmlformats.org/officeDocument/2006/relationships/image" Target="../media/image1.png"/><Relationship Id="rId5" Type="http://schemas.openxmlformats.org/officeDocument/2006/relationships/image" Target="../media/image29.png"/><Relationship Id="rId15" Type="http://schemas.openxmlformats.org/officeDocument/2006/relationships/image" Target="../media/image4.svg"/><Relationship Id="rId10" Type="http://schemas.openxmlformats.org/officeDocument/2006/relationships/image" Target="../media/image17.png"/><Relationship Id="rId4" Type="http://schemas.openxmlformats.org/officeDocument/2006/relationships/image" Target="../media/image6.svg"/><Relationship Id="rId9" Type="http://schemas.openxmlformats.org/officeDocument/2006/relationships/image" Target="../media/image28.svg"/><Relationship Id="rId1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png"/><Relationship Id="rId18" Type="http://schemas.openxmlformats.org/officeDocument/2006/relationships/image" Target="../media/image37.jpg"/><Relationship Id="rId3" Type="http://schemas.openxmlformats.org/officeDocument/2006/relationships/image" Target="../media/image32.png"/><Relationship Id="rId7" Type="http://schemas.openxmlformats.org/officeDocument/2006/relationships/image" Target="../media/image11.png"/><Relationship Id="rId12" Type="http://schemas.openxmlformats.org/officeDocument/2006/relationships/image" Target="../media/image36.jpeg"/><Relationship Id="rId17" Type="http://schemas.openxmlformats.org/officeDocument/2006/relationships/image" Target="../media/image4.svg"/><Relationship Id="rId2" Type="http://schemas.openxmlformats.org/officeDocument/2006/relationships/image" Target="../media/image18.png"/><Relationship Id="rId16"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17.png"/><Relationship Id="rId5" Type="http://schemas.openxmlformats.org/officeDocument/2006/relationships/image" Target="../media/image34.png"/><Relationship Id="rId15" Type="http://schemas.openxmlformats.org/officeDocument/2006/relationships/hyperlink" Target="https://datarecovery-sa.com/" TargetMode="External"/><Relationship Id="rId10" Type="http://schemas.openxmlformats.org/officeDocument/2006/relationships/image" Target="../media/image16.svg"/><Relationship Id="rId19" Type="http://schemas.openxmlformats.org/officeDocument/2006/relationships/image" Target="../media/image38.jpeg"/><Relationship Id="rId4" Type="http://schemas.openxmlformats.org/officeDocument/2006/relationships/image" Target="../media/image33.svg"/><Relationship Id="rId9" Type="http://schemas.openxmlformats.org/officeDocument/2006/relationships/image" Target="../media/image15.png"/><Relationship Id="rId14" Type="http://schemas.openxmlformats.org/officeDocument/2006/relationships/image" Target="../media/image2.svg"/></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40.jpeg"/><Relationship Id="rId18" Type="http://schemas.openxmlformats.org/officeDocument/2006/relationships/image" Target="../media/image3.png"/><Relationship Id="rId3" Type="http://schemas.openxmlformats.org/officeDocument/2006/relationships/image" Target="../media/image32.png"/><Relationship Id="rId7" Type="http://schemas.openxmlformats.org/officeDocument/2006/relationships/image" Target="../media/image11.png"/><Relationship Id="rId12" Type="http://schemas.openxmlformats.org/officeDocument/2006/relationships/image" Target="../media/image39.jpeg"/><Relationship Id="rId17" Type="http://schemas.openxmlformats.org/officeDocument/2006/relationships/hyperlink" Target="https://datarecovery-sa.com/" TargetMode="External"/><Relationship Id="rId2" Type="http://schemas.openxmlformats.org/officeDocument/2006/relationships/image" Target="../media/image18.png"/><Relationship Id="rId16" Type="http://schemas.openxmlformats.org/officeDocument/2006/relationships/image" Target="../media/image2.svg"/><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17.png"/><Relationship Id="rId5" Type="http://schemas.openxmlformats.org/officeDocument/2006/relationships/image" Target="../media/image34.png"/><Relationship Id="rId15" Type="http://schemas.openxmlformats.org/officeDocument/2006/relationships/image" Target="../media/image1.png"/><Relationship Id="rId10" Type="http://schemas.openxmlformats.org/officeDocument/2006/relationships/image" Target="../media/image16.svg"/><Relationship Id="rId19" Type="http://schemas.openxmlformats.org/officeDocument/2006/relationships/image" Target="../media/image4.svg"/><Relationship Id="rId4" Type="http://schemas.openxmlformats.org/officeDocument/2006/relationships/image" Target="../media/image33.svg"/><Relationship Id="rId9" Type="http://schemas.openxmlformats.org/officeDocument/2006/relationships/image" Target="../media/image15.png"/><Relationship Id="rId14" Type="http://schemas.openxmlformats.org/officeDocument/2006/relationships/image" Target="../media/image41.jpg"/></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2.svg"/><Relationship Id="rId18" Type="http://schemas.openxmlformats.org/officeDocument/2006/relationships/image" Target="../media/image43.png"/><Relationship Id="rId3" Type="http://schemas.openxmlformats.org/officeDocument/2006/relationships/image" Target="../media/image32.png"/><Relationship Id="rId7" Type="http://schemas.openxmlformats.org/officeDocument/2006/relationships/image" Target="../media/image11.png"/><Relationship Id="rId12" Type="http://schemas.openxmlformats.org/officeDocument/2006/relationships/image" Target="../media/image1.png"/><Relationship Id="rId17" Type="http://schemas.openxmlformats.org/officeDocument/2006/relationships/image" Target="../media/image42.jpeg"/><Relationship Id="rId2" Type="http://schemas.openxmlformats.org/officeDocument/2006/relationships/image" Target="../media/image18.png"/><Relationship Id="rId16"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17.png"/><Relationship Id="rId5" Type="http://schemas.openxmlformats.org/officeDocument/2006/relationships/image" Target="../media/image34.png"/><Relationship Id="rId15" Type="http://schemas.openxmlformats.org/officeDocument/2006/relationships/image" Target="../media/image3.png"/><Relationship Id="rId10" Type="http://schemas.openxmlformats.org/officeDocument/2006/relationships/image" Target="../media/image16.svg"/><Relationship Id="rId4" Type="http://schemas.openxmlformats.org/officeDocument/2006/relationships/image" Target="../media/image33.svg"/><Relationship Id="rId9" Type="http://schemas.openxmlformats.org/officeDocument/2006/relationships/image" Target="../media/image15.png"/><Relationship Id="rId14" Type="http://schemas.openxmlformats.org/officeDocument/2006/relationships/hyperlink" Target="https://datarecovery-sa.com/"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50.png"/><Relationship Id="rId18" Type="http://schemas.openxmlformats.org/officeDocument/2006/relationships/hyperlink" Target="https://datarecovery-sa.com/" TargetMode="External"/><Relationship Id="rId3" Type="http://schemas.openxmlformats.org/officeDocument/2006/relationships/image" Target="../media/image44.png"/><Relationship Id="rId7" Type="http://schemas.openxmlformats.org/officeDocument/2006/relationships/image" Target="../media/image7.png"/><Relationship Id="rId12" Type="http://schemas.openxmlformats.org/officeDocument/2006/relationships/image" Target="../media/image49.svg"/><Relationship Id="rId17" Type="http://schemas.openxmlformats.org/officeDocument/2006/relationships/image" Target="../media/image2.svg"/><Relationship Id="rId2" Type="http://schemas.openxmlformats.org/officeDocument/2006/relationships/image" Target="../media/image18.png"/><Relationship Id="rId16" Type="http://schemas.openxmlformats.org/officeDocument/2006/relationships/image" Target="../media/image1.png"/><Relationship Id="rId20"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48.png"/><Relationship Id="rId5" Type="http://schemas.openxmlformats.org/officeDocument/2006/relationships/image" Target="../media/image5.png"/><Relationship Id="rId15" Type="http://schemas.openxmlformats.org/officeDocument/2006/relationships/image" Target="../media/image17.png"/><Relationship Id="rId10" Type="http://schemas.openxmlformats.org/officeDocument/2006/relationships/image" Target="../media/image47.svg"/><Relationship Id="rId19" Type="http://schemas.openxmlformats.org/officeDocument/2006/relationships/image" Target="../media/image3.png"/><Relationship Id="rId4" Type="http://schemas.openxmlformats.org/officeDocument/2006/relationships/image" Target="../media/image45.svg"/><Relationship Id="rId9" Type="http://schemas.openxmlformats.org/officeDocument/2006/relationships/image" Target="../media/image46.png"/><Relationship Id="rId14" Type="http://schemas.openxmlformats.org/officeDocument/2006/relationships/image" Target="../media/image51.svg"/></Relationships>
</file>

<file path=ppt/slides/_rels/slide8.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15.png"/><Relationship Id="rId18" Type="http://schemas.openxmlformats.org/officeDocument/2006/relationships/image" Target="../media/image3.png"/><Relationship Id="rId3" Type="http://schemas.openxmlformats.org/officeDocument/2006/relationships/image" Target="../media/image1.png"/><Relationship Id="rId21" Type="http://schemas.openxmlformats.org/officeDocument/2006/relationships/hyperlink" Target="mailto:info@datarecovery-sa.com" TargetMode="External"/><Relationship Id="rId7" Type="http://schemas.openxmlformats.org/officeDocument/2006/relationships/image" Target="../media/image54.png"/><Relationship Id="rId12" Type="http://schemas.openxmlformats.org/officeDocument/2006/relationships/image" Target="../media/image12.svg"/><Relationship Id="rId17" Type="http://schemas.openxmlformats.org/officeDocument/2006/relationships/hyperlink" Target="https://datarecovery-sa.com/" TargetMode="External"/><Relationship Id="rId2" Type="http://schemas.openxmlformats.org/officeDocument/2006/relationships/image" Target="../media/image18.png"/><Relationship Id="rId16" Type="http://schemas.openxmlformats.org/officeDocument/2006/relationships/image" Target="../media/image17.png"/><Relationship Id="rId20"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53.svg"/><Relationship Id="rId11" Type="http://schemas.openxmlformats.org/officeDocument/2006/relationships/image" Target="../media/image11.png"/><Relationship Id="rId24" Type="http://schemas.openxmlformats.org/officeDocument/2006/relationships/image" Target="../media/image62.png"/><Relationship Id="rId5" Type="http://schemas.openxmlformats.org/officeDocument/2006/relationships/image" Target="../media/image52.png"/><Relationship Id="rId15" Type="http://schemas.openxmlformats.org/officeDocument/2006/relationships/image" Target="../media/image58.jpeg"/><Relationship Id="rId23" Type="http://schemas.openxmlformats.org/officeDocument/2006/relationships/image" Target="../media/image61.svg"/><Relationship Id="rId10" Type="http://schemas.openxmlformats.org/officeDocument/2006/relationships/image" Target="../media/image57.svg"/><Relationship Id="rId19" Type="http://schemas.openxmlformats.org/officeDocument/2006/relationships/image" Target="../media/image4.svg"/><Relationship Id="rId4" Type="http://schemas.openxmlformats.org/officeDocument/2006/relationships/image" Target="../media/image2.svg"/><Relationship Id="rId9" Type="http://schemas.openxmlformats.org/officeDocument/2006/relationships/image" Target="../media/image56.png"/><Relationship Id="rId14" Type="http://schemas.openxmlformats.org/officeDocument/2006/relationships/image" Target="../media/image16.svg"/><Relationship Id="rId22"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010092" y="9136685"/>
            <a:ext cx="443289" cy="443289"/>
          </a:xfrm>
          <a:custGeom>
            <a:avLst/>
            <a:gdLst/>
            <a:ahLst/>
            <a:cxnLst/>
            <a:rect l="l" t="t" r="r" b="b"/>
            <a:pathLst>
              <a:path w="443289" h="443289">
                <a:moveTo>
                  <a:pt x="0" y="0"/>
                </a:moveTo>
                <a:lnTo>
                  <a:pt x="443289" y="0"/>
                </a:lnTo>
                <a:lnTo>
                  <a:pt x="443289" y="443290"/>
                </a:lnTo>
                <a:lnTo>
                  <a:pt x="0" y="4432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hlinkClick r:id="rId4"/>
          </p:cNvPr>
          <p:cNvSpPr/>
          <p:nvPr/>
        </p:nvSpPr>
        <p:spPr>
          <a:xfrm>
            <a:off x="1105927" y="9231535"/>
            <a:ext cx="251618" cy="251618"/>
          </a:xfrm>
          <a:custGeom>
            <a:avLst/>
            <a:gdLst/>
            <a:ahLst/>
            <a:cxnLst/>
            <a:rect l="l" t="t" r="r" b="b"/>
            <a:pathLst>
              <a:path w="251618" h="251618">
                <a:moveTo>
                  <a:pt x="0" y="0"/>
                </a:moveTo>
                <a:lnTo>
                  <a:pt x="251618" y="0"/>
                </a:lnTo>
                <a:lnTo>
                  <a:pt x="251618" y="251618"/>
                </a:lnTo>
                <a:lnTo>
                  <a:pt x="0" y="25161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1010092" y="7075510"/>
            <a:ext cx="80785" cy="826861"/>
            <a:chOff x="0" y="0"/>
            <a:chExt cx="28952" cy="296328"/>
          </a:xfrm>
        </p:grpSpPr>
        <p:sp>
          <p:nvSpPr>
            <p:cNvPr id="6" name="Freeform 6"/>
            <p:cNvSpPr/>
            <p:nvPr/>
          </p:nvSpPr>
          <p:spPr>
            <a:xfrm>
              <a:off x="0" y="0"/>
              <a:ext cx="28952" cy="296328"/>
            </a:xfrm>
            <a:custGeom>
              <a:avLst/>
              <a:gdLst/>
              <a:ahLst/>
              <a:cxnLst/>
              <a:rect l="l" t="t" r="r" b="b"/>
              <a:pathLst>
                <a:path w="28952" h="296328">
                  <a:moveTo>
                    <a:pt x="0" y="0"/>
                  </a:moveTo>
                  <a:lnTo>
                    <a:pt x="28952" y="0"/>
                  </a:lnTo>
                  <a:lnTo>
                    <a:pt x="28952" y="296328"/>
                  </a:lnTo>
                  <a:lnTo>
                    <a:pt x="0" y="296328"/>
                  </a:lnTo>
                  <a:close/>
                </a:path>
              </a:pathLst>
            </a:custGeom>
            <a:solidFill>
              <a:srgbClr val="4C429A"/>
            </a:solidFill>
          </p:spPr>
        </p:sp>
        <p:sp>
          <p:nvSpPr>
            <p:cNvPr id="7" name="TextBox 7"/>
            <p:cNvSpPr txBox="1"/>
            <p:nvPr/>
          </p:nvSpPr>
          <p:spPr>
            <a:xfrm>
              <a:off x="0" y="9525"/>
              <a:ext cx="28952" cy="286803"/>
            </a:xfrm>
            <a:prstGeom prst="rect">
              <a:avLst/>
            </a:prstGeom>
          </p:spPr>
          <p:txBody>
            <a:bodyPr lIns="50800" tIns="50800" rIns="50800" bIns="50800" rtlCol="0" anchor="ctr"/>
            <a:lstStyle/>
            <a:p>
              <a:pPr algn="ctr">
                <a:lnSpc>
                  <a:spcPts val="1693"/>
                </a:lnSpc>
              </a:pPr>
              <a:endParaRPr/>
            </a:p>
          </p:txBody>
        </p:sp>
      </p:grpSp>
      <p:sp>
        <p:nvSpPr>
          <p:cNvPr id="8" name="Freeform 8"/>
          <p:cNvSpPr/>
          <p:nvPr/>
        </p:nvSpPr>
        <p:spPr>
          <a:xfrm rot="-10800000">
            <a:off x="-4173699" y="2958445"/>
            <a:ext cx="9933579" cy="2962512"/>
          </a:xfrm>
          <a:custGeom>
            <a:avLst/>
            <a:gdLst/>
            <a:ahLst/>
            <a:cxnLst/>
            <a:rect l="l" t="t" r="r" b="b"/>
            <a:pathLst>
              <a:path w="9933579" h="2962512">
                <a:moveTo>
                  <a:pt x="0" y="0"/>
                </a:moveTo>
                <a:lnTo>
                  <a:pt x="9933578" y="0"/>
                </a:lnTo>
                <a:lnTo>
                  <a:pt x="9933578" y="2962512"/>
                </a:lnTo>
                <a:lnTo>
                  <a:pt x="0" y="2962512"/>
                </a:lnTo>
                <a:lnTo>
                  <a:pt x="0" y="0"/>
                </a:lnTo>
                <a:close/>
              </a:path>
            </a:pathLst>
          </a:custGeom>
          <a:blipFill>
            <a:blip r:embed="rId7">
              <a:extLst>
                <a:ext uri="{96DAC541-7B7A-43D3-8B79-37D633B846F1}">
                  <asvg:svgBlip xmlns:asvg="http://schemas.microsoft.com/office/drawing/2016/SVG/main" r:embed="rId8"/>
                </a:ext>
              </a:extLst>
            </a:blip>
            <a:stretch>
              <a:fillRect b="-67654"/>
            </a:stretch>
          </a:blipFill>
        </p:spPr>
      </p:sp>
      <p:sp>
        <p:nvSpPr>
          <p:cNvPr id="9" name="Freeform 9"/>
          <p:cNvSpPr/>
          <p:nvPr/>
        </p:nvSpPr>
        <p:spPr>
          <a:xfrm rot="5328591">
            <a:off x="4679193" y="183835"/>
            <a:ext cx="4103575" cy="5358313"/>
          </a:xfrm>
          <a:custGeom>
            <a:avLst/>
            <a:gdLst/>
            <a:ahLst/>
            <a:cxnLst/>
            <a:rect l="l" t="t" r="r" b="b"/>
            <a:pathLst>
              <a:path w="4103575" h="5358313">
                <a:moveTo>
                  <a:pt x="0" y="0"/>
                </a:moveTo>
                <a:lnTo>
                  <a:pt x="4103575" y="0"/>
                </a:lnTo>
                <a:lnTo>
                  <a:pt x="4103575" y="5358313"/>
                </a:lnTo>
                <a:lnTo>
                  <a:pt x="0" y="535831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0" name="TextBox 10"/>
          <p:cNvSpPr txBox="1"/>
          <p:nvPr/>
        </p:nvSpPr>
        <p:spPr>
          <a:xfrm>
            <a:off x="1025661" y="3189601"/>
            <a:ext cx="4202207" cy="1974900"/>
          </a:xfrm>
          <a:prstGeom prst="rect">
            <a:avLst/>
          </a:prstGeom>
        </p:spPr>
        <p:txBody>
          <a:bodyPr lIns="0" tIns="0" rIns="0" bIns="0" rtlCol="0" anchor="t">
            <a:spAutoFit/>
          </a:bodyPr>
          <a:lstStyle/>
          <a:p>
            <a:pPr algn="l">
              <a:lnSpc>
                <a:spcPts val="7712"/>
              </a:lnSpc>
            </a:pPr>
            <a:r>
              <a:rPr lang="en-US" sz="6426" b="1" dirty="0" err="1">
                <a:solidFill>
                  <a:srgbClr val="FFFFFF"/>
                </a:solidFill>
                <a:latin typeface="Nexa Bold"/>
                <a:ea typeface="Nexa Bold"/>
                <a:cs typeface="Nexa Bold"/>
                <a:sym typeface="Nexa Bold"/>
              </a:rPr>
              <a:t>Osool</a:t>
            </a:r>
            <a:r>
              <a:rPr lang="en-US" sz="6426" b="1" dirty="0">
                <a:solidFill>
                  <a:srgbClr val="FFFFFF"/>
                </a:solidFill>
                <a:latin typeface="Nexa Bold"/>
                <a:ea typeface="Nexa Bold"/>
                <a:cs typeface="Nexa Bold"/>
                <a:sym typeface="Nexa Bold"/>
              </a:rPr>
              <a:t> Proposal</a:t>
            </a:r>
          </a:p>
        </p:txBody>
      </p:sp>
      <p:sp>
        <p:nvSpPr>
          <p:cNvPr id="11" name="TextBox 11"/>
          <p:cNvSpPr txBox="1"/>
          <p:nvPr/>
        </p:nvSpPr>
        <p:spPr>
          <a:xfrm>
            <a:off x="1025661" y="5299553"/>
            <a:ext cx="4703255" cy="534313"/>
          </a:xfrm>
          <a:prstGeom prst="rect">
            <a:avLst/>
          </a:prstGeom>
        </p:spPr>
        <p:txBody>
          <a:bodyPr lIns="0" tIns="0" rIns="0" bIns="0" rtlCol="0" anchor="t">
            <a:spAutoFit/>
          </a:bodyPr>
          <a:lstStyle/>
          <a:p>
            <a:pPr algn="l">
              <a:lnSpc>
                <a:spcPts val="2091"/>
              </a:lnSpc>
            </a:pPr>
            <a:r>
              <a:rPr lang="en-US" sz="1742" dirty="0">
                <a:solidFill>
                  <a:srgbClr val="FFFFFF"/>
                </a:solidFill>
                <a:latin typeface="Nexa"/>
                <a:ea typeface="Nexa"/>
                <a:cs typeface="Nexa"/>
                <a:sym typeface="Nexa"/>
              </a:rPr>
              <a:t>We recover your data quickly and safely. Your trusted partner in Riyadh.</a:t>
            </a:r>
          </a:p>
        </p:txBody>
      </p:sp>
      <p:sp>
        <p:nvSpPr>
          <p:cNvPr id="12" name="TextBox 12"/>
          <p:cNvSpPr txBox="1"/>
          <p:nvPr/>
        </p:nvSpPr>
        <p:spPr>
          <a:xfrm>
            <a:off x="1693893" y="1195391"/>
            <a:ext cx="1689479" cy="214546"/>
          </a:xfrm>
          <a:prstGeom prst="rect">
            <a:avLst/>
          </a:prstGeom>
        </p:spPr>
        <p:txBody>
          <a:bodyPr lIns="0" tIns="0" rIns="0" bIns="0" rtlCol="0" anchor="t">
            <a:spAutoFit/>
          </a:bodyPr>
          <a:lstStyle/>
          <a:p>
            <a:pPr algn="l">
              <a:lnSpc>
                <a:spcPts val="1693"/>
              </a:lnSpc>
            </a:pPr>
            <a:r>
              <a:rPr lang="en-US" sz="1411" b="1" dirty="0" err="1">
                <a:solidFill>
                  <a:srgbClr val="000000"/>
                </a:solidFill>
                <a:latin typeface="Nexa Bold"/>
                <a:ea typeface="Nexa Bold"/>
                <a:cs typeface="Nexa Bold"/>
                <a:sym typeface="Nexa Bold"/>
              </a:rPr>
              <a:t>Osool</a:t>
            </a:r>
            <a:endParaRPr lang="en-US" sz="1411" b="1" dirty="0">
              <a:solidFill>
                <a:srgbClr val="000000"/>
              </a:solidFill>
              <a:latin typeface="Nexa Bold"/>
              <a:ea typeface="Nexa Bold"/>
              <a:cs typeface="Nexa Bold"/>
              <a:sym typeface="Nexa Bold"/>
            </a:endParaRPr>
          </a:p>
        </p:txBody>
      </p:sp>
      <p:sp>
        <p:nvSpPr>
          <p:cNvPr id="13" name="TextBox 13"/>
          <p:cNvSpPr txBox="1"/>
          <p:nvPr/>
        </p:nvSpPr>
        <p:spPr>
          <a:xfrm>
            <a:off x="1601870" y="9358330"/>
            <a:ext cx="2770946" cy="228600"/>
          </a:xfrm>
          <a:prstGeom prst="rect">
            <a:avLst/>
          </a:prstGeom>
        </p:spPr>
        <p:txBody>
          <a:bodyPr lIns="0" tIns="0" rIns="0" bIns="0" rtlCol="0" anchor="t">
            <a:spAutoFit/>
          </a:bodyPr>
          <a:lstStyle/>
          <a:p>
            <a:pPr algn="l">
              <a:lnSpc>
                <a:spcPts val="1846"/>
              </a:lnSpc>
            </a:pPr>
            <a:r>
              <a:rPr lang="en-US" sz="1539" b="1" dirty="0">
                <a:solidFill>
                  <a:srgbClr val="000000"/>
                </a:solidFill>
                <a:latin typeface="Nexa Bold"/>
                <a:ea typeface="Nexa Bold"/>
                <a:cs typeface="Nexa Bold"/>
                <a:sym typeface="Nexa Bold"/>
              </a:rPr>
              <a:t>www.datarecovery-sa.com</a:t>
            </a:r>
          </a:p>
        </p:txBody>
      </p:sp>
      <p:sp>
        <p:nvSpPr>
          <p:cNvPr id="14" name="TextBox 14"/>
          <p:cNvSpPr txBox="1"/>
          <p:nvPr/>
        </p:nvSpPr>
        <p:spPr>
          <a:xfrm>
            <a:off x="1601870" y="9158305"/>
            <a:ext cx="1635350" cy="200025"/>
          </a:xfrm>
          <a:prstGeom prst="rect">
            <a:avLst/>
          </a:prstGeom>
        </p:spPr>
        <p:txBody>
          <a:bodyPr lIns="0" tIns="0" rIns="0" bIns="0" rtlCol="0" anchor="t">
            <a:spAutoFit/>
          </a:bodyPr>
          <a:lstStyle/>
          <a:p>
            <a:pPr algn="l">
              <a:lnSpc>
                <a:spcPts val="1615"/>
              </a:lnSpc>
            </a:pPr>
            <a:r>
              <a:rPr lang="en-US" sz="1346">
                <a:solidFill>
                  <a:srgbClr val="000000"/>
                </a:solidFill>
                <a:latin typeface="Nexa"/>
                <a:ea typeface="Nexa"/>
                <a:cs typeface="Nexa"/>
                <a:sym typeface="Nexa"/>
              </a:rPr>
              <a:t>Our Website</a:t>
            </a:r>
          </a:p>
        </p:txBody>
      </p:sp>
      <p:sp>
        <p:nvSpPr>
          <p:cNvPr id="17" name="TextBox 17"/>
          <p:cNvSpPr txBox="1"/>
          <p:nvPr/>
        </p:nvSpPr>
        <p:spPr>
          <a:xfrm>
            <a:off x="1327564" y="7206657"/>
            <a:ext cx="1479934" cy="161264"/>
          </a:xfrm>
          <a:prstGeom prst="rect">
            <a:avLst/>
          </a:prstGeom>
        </p:spPr>
        <p:txBody>
          <a:bodyPr lIns="0" tIns="0" rIns="0" bIns="0" rtlCol="0" anchor="t">
            <a:spAutoFit/>
          </a:bodyPr>
          <a:lstStyle/>
          <a:p>
            <a:pPr algn="l">
              <a:lnSpc>
                <a:spcPts val="1302"/>
              </a:lnSpc>
            </a:pPr>
            <a:r>
              <a:rPr lang="en-US" sz="1085" dirty="0">
                <a:solidFill>
                  <a:srgbClr val="000000"/>
                </a:solidFill>
                <a:latin typeface="Nexa"/>
                <a:ea typeface="Nexa"/>
                <a:cs typeface="Nexa"/>
                <a:sym typeface="Nexa"/>
              </a:rPr>
              <a:t>Presented By:</a:t>
            </a:r>
          </a:p>
        </p:txBody>
      </p:sp>
      <p:sp>
        <p:nvSpPr>
          <p:cNvPr id="18" name="TextBox 18"/>
          <p:cNvSpPr txBox="1"/>
          <p:nvPr/>
        </p:nvSpPr>
        <p:spPr>
          <a:xfrm>
            <a:off x="1286138" y="7535985"/>
            <a:ext cx="2057478" cy="192360"/>
          </a:xfrm>
          <a:prstGeom prst="rect">
            <a:avLst/>
          </a:prstGeom>
        </p:spPr>
        <p:txBody>
          <a:bodyPr lIns="0" tIns="0" rIns="0" bIns="0" rtlCol="0" anchor="t">
            <a:spAutoFit/>
          </a:bodyPr>
          <a:lstStyle/>
          <a:p>
            <a:pPr algn="l">
              <a:lnSpc>
                <a:spcPts val="1510"/>
              </a:lnSpc>
            </a:pPr>
            <a:r>
              <a:rPr lang="en-US" sz="1259" b="1" dirty="0">
                <a:solidFill>
                  <a:srgbClr val="000000"/>
                </a:solidFill>
                <a:latin typeface="Nexa Bold"/>
                <a:ea typeface="Nexa Bold"/>
                <a:cs typeface="Nexa Bold"/>
                <a:sym typeface="Nexa Bold"/>
              </a:rPr>
              <a:t>Mohamed Al-</a:t>
            </a:r>
            <a:r>
              <a:rPr lang="en-US" sz="1259" b="1" dirty="0" err="1">
                <a:solidFill>
                  <a:srgbClr val="000000"/>
                </a:solidFill>
                <a:latin typeface="Nexa Bold"/>
                <a:ea typeface="Nexa Bold"/>
                <a:cs typeface="Nexa Bold"/>
                <a:sym typeface="Nexa Bold"/>
              </a:rPr>
              <a:t>Arini</a:t>
            </a:r>
            <a:endParaRPr lang="en-US" sz="1259" b="1" dirty="0">
              <a:solidFill>
                <a:srgbClr val="000000"/>
              </a:solidFill>
              <a:latin typeface="Nexa Bold"/>
              <a:ea typeface="Nexa Bold"/>
              <a:cs typeface="Nexa Bold"/>
              <a:sym typeface="Nexa Bold"/>
            </a:endParaRPr>
          </a:p>
        </p:txBody>
      </p:sp>
      <p:sp>
        <p:nvSpPr>
          <p:cNvPr id="19" name="TextBox 19"/>
          <p:cNvSpPr txBox="1"/>
          <p:nvPr/>
        </p:nvSpPr>
        <p:spPr>
          <a:xfrm>
            <a:off x="1693893" y="1430787"/>
            <a:ext cx="2086107" cy="192360"/>
          </a:xfrm>
          <a:prstGeom prst="rect">
            <a:avLst/>
          </a:prstGeom>
        </p:spPr>
        <p:txBody>
          <a:bodyPr lIns="0" tIns="0" rIns="0" bIns="0" rtlCol="0" anchor="t">
            <a:spAutoFit/>
          </a:bodyPr>
          <a:lstStyle/>
          <a:p>
            <a:pPr algn="l">
              <a:lnSpc>
                <a:spcPts val="1543"/>
              </a:lnSpc>
            </a:pPr>
            <a:r>
              <a:rPr lang="en-US" sz="1286" dirty="0">
                <a:solidFill>
                  <a:srgbClr val="000000"/>
                </a:solidFill>
                <a:latin typeface="Nexa"/>
                <a:ea typeface="Nexa"/>
                <a:cs typeface="Nexa"/>
                <a:sym typeface="Nexa"/>
              </a:rPr>
              <a:t>Data Recovery</a:t>
            </a:r>
          </a:p>
        </p:txBody>
      </p:sp>
      <p:sp>
        <p:nvSpPr>
          <p:cNvPr id="20" name="Freeform 20"/>
          <p:cNvSpPr/>
          <p:nvPr/>
        </p:nvSpPr>
        <p:spPr>
          <a:xfrm rot="5328591" flipH="1">
            <a:off x="4363613" y="4160988"/>
            <a:ext cx="4103575" cy="5358313"/>
          </a:xfrm>
          <a:custGeom>
            <a:avLst/>
            <a:gdLst/>
            <a:ahLst/>
            <a:cxnLst/>
            <a:rect l="l" t="t" r="r" b="b"/>
            <a:pathLst>
              <a:path w="4103575" h="5358313">
                <a:moveTo>
                  <a:pt x="4103575" y="0"/>
                </a:moveTo>
                <a:lnTo>
                  <a:pt x="0" y="0"/>
                </a:lnTo>
                <a:lnTo>
                  <a:pt x="0" y="5358314"/>
                </a:lnTo>
                <a:lnTo>
                  <a:pt x="4103575" y="5358314"/>
                </a:lnTo>
                <a:lnTo>
                  <a:pt x="4103575"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1" name="Freeform 21"/>
          <p:cNvSpPr/>
          <p:nvPr/>
        </p:nvSpPr>
        <p:spPr>
          <a:xfrm>
            <a:off x="4136040" y="1421262"/>
            <a:ext cx="717237" cy="717237"/>
          </a:xfrm>
          <a:custGeom>
            <a:avLst/>
            <a:gdLst/>
            <a:ahLst/>
            <a:cxnLst/>
            <a:rect l="l" t="t" r="r" b="b"/>
            <a:pathLst>
              <a:path w="717237" h="717237">
                <a:moveTo>
                  <a:pt x="0" y="0"/>
                </a:moveTo>
                <a:lnTo>
                  <a:pt x="717236" y="0"/>
                </a:lnTo>
                <a:lnTo>
                  <a:pt x="717236" y="717237"/>
                </a:lnTo>
                <a:lnTo>
                  <a:pt x="0" y="71723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22" name="Freeform 22"/>
          <p:cNvSpPr/>
          <p:nvPr/>
        </p:nvSpPr>
        <p:spPr>
          <a:xfrm>
            <a:off x="5083095" y="8795846"/>
            <a:ext cx="676784" cy="676784"/>
          </a:xfrm>
          <a:custGeom>
            <a:avLst/>
            <a:gdLst/>
            <a:ahLst/>
            <a:cxnLst/>
            <a:rect l="l" t="t" r="r" b="b"/>
            <a:pathLst>
              <a:path w="676784" h="676784">
                <a:moveTo>
                  <a:pt x="0" y="0"/>
                </a:moveTo>
                <a:lnTo>
                  <a:pt x="676784" y="0"/>
                </a:lnTo>
                <a:lnTo>
                  <a:pt x="676784" y="676784"/>
                </a:lnTo>
                <a:lnTo>
                  <a:pt x="0" y="67678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3" name="Freeform 23"/>
          <p:cNvSpPr/>
          <p:nvPr/>
        </p:nvSpPr>
        <p:spPr>
          <a:xfrm>
            <a:off x="-525042" y="7573242"/>
            <a:ext cx="1050085" cy="1050085"/>
          </a:xfrm>
          <a:custGeom>
            <a:avLst/>
            <a:gdLst/>
            <a:ahLst/>
            <a:cxnLst/>
            <a:rect l="l" t="t" r="r" b="b"/>
            <a:pathLst>
              <a:path w="1050085" h="1050085">
                <a:moveTo>
                  <a:pt x="0" y="0"/>
                </a:moveTo>
                <a:lnTo>
                  <a:pt x="1050084" y="0"/>
                </a:lnTo>
                <a:lnTo>
                  <a:pt x="1050084" y="1050085"/>
                </a:lnTo>
                <a:lnTo>
                  <a:pt x="0" y="1050085"/>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4" name="Freeform 24"/>
          <p:cNvSpPr/>
          <p:nvPr/>
        </p:nvSpPr>
        <p:spPr>
          <a:xfrm>
            <a:off x="6365493" y="4311008"/>
            <a:ext cx="658975" cy="658975"/>
          </a:xfrm>
          <a:custGeom>
            <a:avLst/>
            <a:gdLst/>
            <a:ahLst/>
            <a:cxnLst/>
            <a:rect l="l" t="t" r="r" b="b"/>
            <a:pathLst>
              <a:path w="658975" h="658975">
                <a:moveTo>
                  <a:pt x="0" y="0"/>
                </a:moveTo>
                <a:lnTo>
                  <a:pt x="658975" y="0"/>
                </a:lnTo>
                <a:lnTo>
                  <a:pt x="658975" y="658976"/>
                </a:lnTo>
                <a:lnTo>
                  <a:pt x="0" y="65897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5" name="Freeform 25"/>
          <p:cNvSpPr/>
          <p:nvPr/>
        </p:nvSpPr>
        <p:spPr>
          <a:xfrm>
            <a:off x="1357545" y="2259432"/>
            <a:ext cx="336348" cy="336348"/>
          </a:xfrm>
          <a:custGeom>
            <a:avLst/>
            <a:gdLst/>
            <a:ahLst/>
            <a:cxnLst/>
            <a:rect l="l" t="t" r="r" b="b"/>
            <a:pathLst>
              <a:path w="336348" h="336348">
                <a:moveTo>
                  <a:pt x="0" y="0"/>
                </a:moveTo>
                <a:lnTo>
                  <a:pt x="336348" y="0"/>
                </a:lnTo>
                <a:lnTo>
                  <a:pt x="336348" y="336348"/>
                </a:lnTo>
                <a:lnTo>
                  <a:pt x="0" y="336348"/>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6" name="Freeform 26"/>
          <p:cNvSpPr/>
          <p:nvPr/>
        </p:nvSpPr>
        <p:spPr>
          <a:xfrm>
            <a:off x="3487790" y="6863932"/>
            <a:ext cx="372842" cy="372842"/>
          </a:xfrm>
          <a:custGeom>
            <a:avLst/>
            <a:gdLst/>
            <a:ahLst/>
            <a:cxnLst/>
            <a:rect l="l" t="t" r="r" b="b"/>
            <a:pathLst>
              <a:path w="372842" h="372842">
                <a:moveTo>
                  <a:pt x="0" y="0"/>
                </a:moveTo>
                <a:lnTo>
                  <a:pt x="372842" y="0"/>
                </a:lnTo>
                <a:lnTo>
                  <a:pt x="372842" y="372842"/>
                </a:lnTo>
                <a:lnTo>
                  <a:pt x="0" y="372842"/>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pic>
        <p:nvPicPr>
          <p:cNvPr id="27" name="Picture 2">
            <a:extLst>
              <a:ext uri="{FF2B5EF4-FFF2-40B4-BE49-F238E27FC236}">
                <a16:creationId xmlns:a16="http://schemas.microsoft.com/office/drawing/2014/main" id="{71A3C58F-2852-DE0F-91E5-F5C311B5D1C1}"/>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339" t="-27658" r="51635" b="27658"/>
          <a:stretch/>
        </p:blipFill>
        <p:spPr bwMode="auto">
          <a:xfrm>
            <a:off x="489236" y="571142"/>
            <a:ext cx="974872" cy="12169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C8EB7D6B-1216-01D5-514A-301E5B1B8EDA}"/>
              </a:ext>
            </a:extLst>
          </p:cNvPr>
          <p:cNvPicPr>
            <a:picLocks noChangeAspect="1"/>
          </p:cNvPicPr>
          <p:nvPr/>
        </p:nvPicPr>
        <p:blipFill>
          <a:blip r:embed="rId2">
            <a:alphaModFix amt="5000"/>
          </a:blip>
          <a:stretch>
            <a:fillRect/>
          </a:stretch>
        </p:blipFill>
        <p:spPr>
          <a:xfrm rot="16200000">
            <a:off x="-2902823" y="1581345"/>
            <a:ext cx="13387933" cy="7530712"/>
          </a:xfrm>
          <a:prstGeom prst="rect">
            <a:avLst/>
          </a:prstGeom>
        </p:spPr>
      </p:pic>
      <p:sp>
        <p:nvSpPr>
          <p:cNvPr id="2" name="Freeform 2"/>
          <p:cNvSpPr/>
          <p:nvPr/>
        </p:nvSpPr>
        <p:spPr>
          <a:xfrm flipV="1">
            <a:off x="-4521581" y="5132225"/>
            <a:ext cx="12430949" cy="7427492"/>
          </a:xfrm>
          <a:custGeom>
            <a:avLst/>
            <a:gdLst/>
            <a:ahLst/>
            <a:cxnLst/>
            <a:rect l="l" t="t" r="r" b="b"/>
            <a:pathLst>
              <a:path w="12430949" h="7427492">
                <a:moveTo>
                  <a:pt x="0" y="7427492"/>
                </a:moveTo>
                <a:lnTo>
                  <a:pt x="12430949" y="7427492"/>
                </a:lnTo>
                <a:lnTo>
                  <a:pt x="12430949" y="0"/>
                </a:lnTo>
                <a:lnTo>
                  <a:pt x="0" y="0"/>
                </a:lnTo>
                <a:lnTo>
                  <a:pt x="0" y="7427492"/>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1010092" y="9136685"/>
            <a:ext cx="443289" cy="443289"/>
          </a:xfrm>
          <a:custGeom>
            <a:avLst/>
            <a:gdLst/>
            <a:ahLst/>
            <a:cxnLst/>
            <a:rect l="l" t="t" r="r" b="b"/>
            <a:pathLst>
              <a:path w="443289" h="443289">
                <a:moveTo>
                  <a:pt x="0" y="0"/>
                </a:moveTo>
                <a:lnTo>
                  <a:pt x="443289" y="0"/>
                </a:lnTo>
                <a:lnTo>
                  <a:pt x="443289" y="443290"/>
                </a:lnTo>
                <a:lnTo>
                  <a:pt x="0" y="44329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a:hlinkClick r:id="rId7"/>
          </p:cNvPr>
          <p:cNvSpPr/>
          <p:nvPr/>
        </p:nvSpPr>
        <p:spPr>
          <a:xfrm>
            <a:off x="1105927" y="9231535"/>
            <a:ext cx="251618" cy="251618"/>
          </a:xfrm>
          <a:custGeom>
            <a:avLst/>
            <a:gdLst/>
            <a:ahLst/>
            <a:cxnLst/>
            <a:rect l="l" t="t" r="r" b="b"/>
            <a:pathLst>
              <a:path w="251618" h="251618">
                <a:moveTo>
                  <a:pt x="0" y="0"/>
                </a:moveTo>
                <a:lnTo>
                  <a:pt x="251618" y="0"/>
                </a:lnTo>
                <a:lnTo>
                  <a:pt x="251618" y="251618"/>
                </a:lnTo>
                <a:lnTo>
                  <a:pt x="0" y="25161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6840665">
            <a:off x="6096005" y="5811503"/>
            <a:ext cx="2480161" cy="4851170"/>
          </a:xfrm>
          <a:custGeom>
            <a:avLst/>
            <a:gdLst/>
            <a:ahLst/>
            <a:cxnLst/>
            <a:rect l="l" t="t" r="r" b="b"/>
            <a:pathLst>
              <a:path w="2480161" h="4851170">
                <a:moveTo>
                  <a:pt x="0" y="0"/>
                </a:moveTo>
                <a:lnTo>
                  <a:pt x="2480161" y="0"/>
                </a:lnTo>
                <a:lnTo>
                  <a:pt x="2480161" y="4851170"/>
                </a:lnTo>
                <a:lnTo>
                  <a:pt x="0" y="48511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1010092" y="2105242"/>
            <a:ext cx="4041703" cy="835314"/>
          </a:xfrm>
          <a:prstGeom prst="rect">
            <a:avLst/>
          </a:prstGeom>
        </p:spPr>
        <p:txBody>
          <a:bodyPr lIns="0" tIns="0" rIns="0" bIns="0" rtlCol="0" anchor="t">
            <a:spAutoFit/>
          </a:bodyPr>
          <a:lstStyle/>
          <a:p>
            <a:pPr algn="l">
              <a:lnSpc>
                <a:spcPts val="6684"/>
              </a:lnSpc>
            </a:pPr>
            <a:r>
              <a:rPr lang="en-US" sz="5570" b="1" dirty="0">
                <a:solidFill>
                  <a:srgbClr val="4C429A"/>
                </a:solidFill>
                <a:latin typeface="Nexa Bold"/>
                <a:ea typeface="Nexa Bold"/>
                <a:cs typeface="Nexa Bold"/>
                <a:sym typeface="Nexa Bold"/>
              </a:rPr>
              <a:t>About Us</a:t>
            </a:r>
          </a:p>
        </p:txBody>
      </p:sp>
      <p:sp>
        <p:nvSpPr>
          <p:cNvPr id="10" name="TextBox 10"/>
          <p:cNvSpPr txBox="1"/>
          <p:nvPr/>
        </p:nvSpPr>
        <p:spPr>
          <a:xfrm>
            <a:off x="1033536" y="3331082"/>
            <a:ext cx="5492927" cy="1723549"/>
          </a:xfrm>
          <a:prstGeom prst="rect">
            <a:avLst/>
          </a:prstGeom>
        </p:spPr>
        <p:txBody>
          <a:bodyPr lIns="0" tIns="0" rIns="0" bIns="0" rtlCol="0" anchor="t">
            <a:spAutoFit/>
          </a:bodyPr>
          <a:lstStyle/>
          <a:p>
            <a:pPr algn="just"/>
            <a:r>
              <a:rPr lang="en-US" sz="1600" dirty="0">
                <a:solidFill>
                  <a:srgbClr val="000000"/>
                </a:solidFill>
                <a:latin typeface="Poppins"/>
                <a:ea typeface="Poppins"/>
                <a:cs typeface="Poppins"/>
                <a:sym typeface="Poppins"/>
              </a:rPr>
              <a:t>At </a:t>
            </a:r>
            <a:r>
              <a:rPr lang="en-US" sz="1600" dirty="0" err="1">
                <a:solidFill>
                  <a:srgbClr val="000000"/>
                </a:solidFill>
                <a:latin typeface="Poppins"/>
                <a:ea typeface="Poppins"/>
                <a:cs typeface="Poppins"/>
                <a:sym typeface="Poppins"/>
              </a:rPr>
              <a:t>Osool</a:t>
            </a:r>
            <a:r>
              <a:rPr lang="en-US" sz="1600" dirty="0">
                <a:solidFill>
                  <a:srgbClr val="000000"/>
                </a:solidFill>
                <a:latin typeface="Poppins"/>
                <a:ea typeface="Poppins"/>
                <a:cs typeface="Poppins"/>
                <a:sym typeface="Poppins"/>
              </a:rPr>
              <a:t> Data Recovery Company, we are committed to providing leading data recovery solutions with an unparalleled experience of over 18 years. We help companies and individuals recover lost, damaged, or corrupted data from various storage media such as Hard Disk Drives (HDDs), Solid-State Drives (SSDs), RAID systems, databases, and more.</a:t>
            </a:r>
          </a:p>
        </p:txBody>
      </p:sp>
      <p:sp>
        <p:nvSpPr>
          <p:cNvPr id="11" name="TextBox 11"/>
          <p:cNvSpPr txBox="1"/>
          <p:nvPr/>
        </p:nvSpPr>
        <p:spPr>
          <a:xfrm>
            <a:off x="822526" y="5627607"/>
            <a:ext cx="3793262" cy="2954655"/>
          </a:xfrm>
          <a:prstGeom prst="rect">
            <a:avLst/>
          </a:prstGeom>
        </p:spPr>
        <p:txBody>
          <a:bodyPr lIns="0" tIns="0" rIns="0" bIns="0" rtlCol="0" anchor="t">
            <a:spAutoFit/>
          </a:bodyPr>
          <a:lstStyle/>
          <a:p>
            <a:pPr algn="just"/>
            <a:r>
              <a:rPr lang="en-US" sz="1600" dirty="0">
                <a:solidFill>
                  <a:srgbClr val="FFFFFF"/>
                </a:solidFill>
                <a:latin typeface="Poppins"/>
                <a:ea typeface="Poppins"/>
                <a:cs typeface="Poppins"/>
                <a:sym typeface="Poppins"/>
              </a:rPr>
              <a:t>As the leading provider of data recovery services in the Kingdom of Saudi Arabia, we give top priority to security, efficiency, and precision in every recovery process. Whether your data loss is due to accidental deletion, hardware failure, electronic attacks, or ransomware, our team of seasoned experts is ready to recover what matters to you, using the latest technologies and best international practices.</a:t>
            </a:r>
          </a:p>
        </p:txBody>
      </p:sp>
      <p:sp>
        <p:nvSpPr>
          <p:cNvPr id="12" name="TextBox 12"/>
          <p:cNvSpPr txBox="1"/>
          <p:nvPr/>
        </p:nvSpPr>
        <p:spPr>
          <a:xfrm>
            <a:off x="1601870" y="9358330"/>
            <a:ext cx="3135121" cy="228600"/>
          </a:xfrm>
          <a:prstGeom prst="rect">
            <a:avLst/>
          </a:prstGeom>
        </p:spPr>
        <p:txBody>
          <a:bodyPr lIns="0" tIns="0" rIns="0" bIns="0" rtlCol="0" anchor="t">
            <a:spAutoFit/>
          </a:bodyPr>
          <a:lstStyle/>
          <a:p>
            <a:pPr algn="l">
              <a:lnSpc>
                <a:spcPts val="1846"/>
              </a:lnSpc>
            </a:pPr>
            <a:r>
              <a:rPr lang="en-US" sz="1539" b="1" dirty="0">
                <a:solidFill>
                  <a:srgbClr val="FFFFFF"/>
                </a:solidFill>
                <a:latin typeface="Nexa Bold"/>
                <a:ea typeface="Nexa Bold"/>
                <a:cs typeface="Nexa Bold"/>
                <a:sym typeface="Nexa Bold"/>
              </a:rPr>
              <a:t>www.datarecovery-sa.com</a:t>
            </a:r>
          </a:p>
        </p:txBody>
      </p:sp>
      <p:sp>
        <p:nvSpPr>
          <p:cNvPr id="13" name="TextBox 13"/>
          <p:cNvSpPr txBox="1"/>
          <p:nvPr/>
        </p:nvSpPr>
        <p:spPr>
          <a:xfrm>
            <a:off x="1601870" y="9158305"/>
            <a:ext cx="1731406" cy="200025"/>
          </a:xfrm>
          <a:prstGeom prst="rect">
            <a:avLst/>
          </a:prstGeom>
        </p:spPr>
        <p:txBody>
          <a:bodyPr lIns="0" tIns="0" rIns="0" bIns="0" rtlCol="0" anchor="t">
            <a:spAutoFit/>
          </a:bodyPr>
          <a:lstStyle/>
          <a:p>
            <a:pPr algn="l">
              <a:lnSpc>
                <a:spcPts val="1615"/>
              </a:lnSpc>
            </a:pPr>
            <a:r>
              <a:rPr lang="en-US" sz="1346">
                <a:solidFill>
                  <a:srgbClr val="FFFFFF"/>
                </a:solidFill>
                <a:latin typeface="Nexa"/>
                <a:ea typeface="Nexa"/>
                <a:cs typeface="Nexa"/>
                <a:sym typeface="Nexa"/>
              </a:rPr>
              <a:t>Our Website</a:t>
            </a:r>
          </a:p>
        </p:txBody>
      </p:sp>
      <p:sp>
        <p:nvSpPr>
          <p:cNvPr id="14" name="Freeform 14"/>
          <p:cNvSpPr/>
          <p:nvPr/>
        </p:nvSpPr>
        <p:spPr>
          <a:xfrm rot="5400000">
            <a:off x="5646546" y="-429505"/>
            <a:ext cx="2480161" cy="4851170"/>
          </a:xfrm>
          <a:custGeom>
            <a:avLst/>
            <a:gdLst/>
            <a:ahLst/>
            <a:cxnLst/>
            <a:rect l="l" t="t" r="r" b="b"/>
            <a:pathLst>
              <a:path w="2480161" h="4851170">
                <a:moveTo>
                  <a:pt x="0" y="0"/>
                </a:moveTo>
                <a:lnTo>
                  <a:pt x="2480160" y="0"/>
                </a:lnTo>
                <a:lnTo>
                  <a:pt x="2480160" y="4851171"/>
                </a:lnTo>
                <a:lnTo>
                  <a:pt x="0" y="485117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6" name="Freeform 16"/>
          <p:cNvSpPr/>
          <p:nvPr/>
        </p:nvSpPr>
        <p:spPr>
          <a:xfrm>
            <a:off x="6044590" y="5372170"/>
            <a:ext cx="759410" cy="759410"/>
          </a:xfrm>
          <a:custGeom>
            <a:avLst/>
            <a:gdLst/>
            <a:ahLst/>
            <a:cxnLst/>
            <a:rect l="l" t="t" r="r" b="b"/>
            <a:pathLst>
              <a:path w="759410" h="759410">
                <a:moveTo>
                  <a:pt x="0" y="0"/>
                </a:moveTo>
                <a:lnTo>
                  <a:pt x="759410" y="0"/>
                </a:lnTo>
                <a:lnTo>
                  <a:pt x="759410" y="759410"/>
                </a:lnTo>
                <a:lnTo>
                  <a:pt x="0" y="75941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a:off x="-428357" y="3096985"/>
            <a:ext cx="937147" cy="937147"/>
          </a:xfrm>
          <a:custGeom>
            <a:avLst/>
            <a:gdLst/>
            <a:ahLst/>
            <a:cxnLst/>
            <a:rect l="l" t="t" r="r" b="b"/>
            <a:pathLst>
              <a:path w="937147" h="937147">
                <a:moveTo>
                  <a:pt x="0" y="0"/>
                </a:moveTo>
                <a:lnTo>
                  <a:pt x="937147" y="0"/>
                </a:lnTo>
                <a:lnTo>
                  <a:pt x="937147" y="937147"/>
                </a:lnTo>
                <a:lnTo>
                  <a:pt x="0" y="93714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TextBox 12">
            <a:extLst>
              <a:ext uri="{FF2B5EF4-FFF2-40B4-BE49-F238E27FC236}">
                <a16:creationId xmlns:a16="http://schemas.microsoft.com/office/drawing/2014/main" id="{9BC1256A-4FE8-03FE-7BDC-65F6ED5BA356}"/>
              </a:ext>
            </a:extLst>
          </p:cNvPr>
          <p:cNvSpPr txBox="1"/>
          <p:nvPr/>
        </p:nvSpPr>
        <p:spPr>
          <a:xfrm>
            <a:off x="1693893" y="1195391"/>
            <a:ext cx="1689479" cy="214546"/>
          </a:xfrm>
          <a:prstGeom prst="rect">
            <a:avLst/>
          </a:prstGeom>
        </p:spPr>
        <p:txBody>
          <a:bodyPr lIns="0" tIns="0" rIns="0" bIns="0" rtlCol="0" anchor="t">
            <a:spAutoFit/>
          </a:bodyPr>
          <a:lstStyle/>
          <a:p>
            <a:pPr algn="l">
              <a:lnSpc>
                <a:spcPts val="1693"/>
              </a:lnSpc>
            </a:pPr>
            <a:r>
              <a:rPr lang="en-US" sz="1411" b="1" dirty="0" err="1">
                <a:solidFill>
                  <a:srgbClr val="000000"/>
                </a:solidFill>
                <a:latin typeface="Nexa Bold"/>
                <a:ea typeface="Nexa Bold"/>
                <a:cs typeface="Nexa Bold"/>
                <a:sym typeface="Nexa Bold"/>
              </a:rPr>
              <a:t>Osool</a:t>
            </a:r>
            <a:endParaRPr lang="en-US" sz="1411" b="1" dirty="0">
              <a:solidFill>
                <a:srgbClr val="000000"/>
              </a:solidFill>
              <a:latin typeface="Nexa Bold"/>
              <a:ea typeface="Nexa Bold"/>
              <a:cs typeface="Nexa Bold"/>
              <a:sym typeface="Nexa Bold"/>
            </a:endParaRPr>
          </a:p>
        </p:txBody>
      </p:sp>
      <p:sp>
        <p:nvSpPr>
          <p:cNvPr id="19" name="TextBox 19">
            <a:extLst>
              <a:ext uri="{FF2B5EF4-FFF2-40B4-BE49-F238E27FC236}">
                <a16:creationId xmlns:a16="http://schemas.microsoft.com/office/drawing/2014/main" id="{8B818490-E154-1428-AA0C-1B437AAF9191}"/>
              </a:ext>
            </a:extLst>
          </p:cNvPr>
          <p:cNvSpPr txBox="1"/>
          <p:nvPr/>
        </p:nvSpPr>
        <p:spPr>
          <a:xfrm>
            <a:off x="1693893" y="1430787"/>
            <a:ext cx="2086107" cy="192360"/>
          </a:xfrm>
          <a:prstGeom prst="rect">
            <a:avLst/>
          </a:prstGeom>
        </p:spPr>
        <p:txBody>
          <a:bodyPr lIns="0" tIns="0" rIns="0" bIns="0" rtlCol="0" anchor="t">
            <a:spAutoFit/>
          </a:bodyPr>
          <a:lstStyle/>
          <a:p>
            <a:pPr algn="l">
              <a:lnSpc>
                <a:spcPts val="1543"/>
              </a:lnSpc>
            </a:pPr>
            <a:r>
              <a:rPr lang="en-US" sz="1286" dirty="0">
                <a:solidFill>
                  <a:srgbClr val="000000"/>
                </a:solidFill>
                <a:latin typeface="Nexa"/>
                <a:ea typeface="Nexa"/>
                <a:cs typeface="Nexa"/>
                <a:sym typeface="Nexa"/>
              </a:rPr>
              <a:t>Data Recovery</a:t>
            </a:r>
          </a:p>
        </p:txBody>
      </p:sp>
      <p:pic>
        <p:nvPicPr>
          <p:cNvPr id="20" name="Picture 2">
            <a:extLst>
              <a:ext uri="{FF2B5EF4-FFF2-40B4-BE49-F238E27FC236}">
                <a16:creationId xmlns:a16="http://schemas.microsoft.com/office/drawing/2014/main" id="{7DD118E6-8C19-E3FE-1F5B-D12CF8471A39}"/>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339" t="-27658" r="51635" b="27658"/>
          <a:stretch/>
        </p:blipFill>
        <p:spPr bwMode="auto">
          <a:xfrm>
            <a:off x="489236" y="571142"/>
            <a:ext cx="974872" cy="12169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A7D3515A-EA4D-59C7-0E44-1BD4AFC5C7E7}"/>
              </a:ext>
            </a:extLst>
          </p:cNvPr>
          <p:cNvPicPr>
            <a:picLocks noChangeAspect="1"/>
          </p:cNvPicPr>
          <p:nvPr/>
        </p:nvPicPr>
        <p:blipFill>
          <a:blip r:embed="rId2">
            <a:alphaModFix amt="5000"/>
          </a:blip>
          <a:stretch>
            <a:fillRect/>
          </a:stretch>
        </p:blipFill>
        <p:spPr>
          <a:xfrm rot="16200000">
            <a:off x="-2902823" y="1581345"/>
            <a:ext cx="13387933" cy="7530712"/>
          </a:xfrm>
          <a:prstGeom prst="rect">
            <a:avLst/>
          </a:prstGeom>
        </p:spPr>
      </p:pic>
      <p:sp>
        <p:nvSpPr>
          <p:cNvPr id="3" name="TextBox 3"/>
          <p:cNvSpPr txBox="1"/>
          <p:nvPr/>
        </p:nvSpPr>
        <p:spPr>
          <a:xfrm>
            <a:off x="1010092" y="2150333"/>
            <a:ext cx="3238463" cy="1680154"/>
          </a:xfrm>
          <a:prstGeom prst="rect">
            <a:avLst/>
          </a:prstGeom>
        </p:spPr>
        <p:txBody>
          <a:bodyPr lIns="0" tIns="0" rIns="0" bIns="0" rtlCol="0" anchor="t">
            <a:spAutoFit/>
          </a:bodyPr>
          <a:lstStyle/>
          <a:p>
            <a:pPr algn="l">
              <a:lnSpc>
                <a:spcPts val="6684"/>
              </a:lnSpc>
            </a:pPr>
            <a:r>
              <a:rPr lang="en-US" sz="5570" b="1">
                <a:solidFill>
                  <a:srgbClr val="4C429A"/>
                </a:solidFill>
                <a:latin typeface="Nexa Bold"/>
                <a:ea typeface="Nexa Bold"/>
                <a:cs typeface="Nexa Bold"/>
                <a:sym typeface="Nexa Bold"/>
              </a:rPr>
              <a:t>What We Do?</a:t>
            </a:r>
          </a:p>
        </p:txBody>
      </p:sp>
      <p:sp>
        <p:nvSpPr>
          <p:cNvPr id="4" name="Freeform 4"/>
          <p:cNvSpPr/>
          <p:nvPr/>
        </p:nvSpPr>
        <p:spPr>
          <a:xfrm rot="-10800000">
            <a:off x="-370277" y="5849920"/>
            <a:ext cx="8253663" cy="2608373"/>
          </a:xfrm>
          <a:custGeom>
            <a:avLst/>
            <a:gdLst/>
            <a:ahLst/>
            <a:cxnLst/>
            <a:rect l="l" t="t" r="r" b="b"/>
            <a:pathLst>
              <a:path w="8253663" h="2608373">
                <a:moveTo>
                  <a:pt x="0" y="0"/>
                </a:moveTo>
                <a:lnTo>
                  <a:pt x="8253664" y="0"/>
                </a:lnTo>
                <a:lnTo>
                  <a:pt x="8253664" y="2608373"/>
                </a:lnTo>
                <a:lnTo>
                  <a:pt x="0" y="2608373"/>
                </a:lnTo>
                <a:lnTo>
                  <a:pt x="0" y="0"/>
                </a:lnTo>
                <a:close/>
              </a:path>
            </a:pathLst>
          </a:custGeom>
          <a:blipFill>
            <a:blip r:embed="rId3">
              <a:extLst>
                <a:ext uri="{96DAC541-7B7A-43D3-8B79-37D633B846F1}">
                  <asvg:svgBlip xmlns:asvg="http://schemas.microsoft.com/office/drawing/2016/SVG/main" r:embed="rId4"/>
                </a:ext>
              </a:extLst>
            </a:blip>
            <a:stretch>
              <a:fillRect b="-58214"/>
            </a:stretch>
          </a:blipFill>
        </p:spPr>
      </p:sp>
      <p:sp>
        <p:nvSpPr>
          <p:cNvPr id="7" name="TextBox 7"/>
          <p:cNvSpPr txBox="1"/>
          <p:nvPr/>
        </p:nvSpPr>
        <p:spPr>
          <a:xfrm>
            <a:off x="882652" y="4192736"/>
            <a:ext cx="5620368" cy="1000274"/>
          </a:xfrm>
          <a:prstGeom prst="rect">
            <a:avLst/>
          </a:prstGeom>
        </p:spPr>
        <p:txBody>
          <a:bodyPr wrap="square" lIns="0" tIns="0" rIns="0" bIns="0" rtlCol="0" anchor="t">
            <a:spAutoFit/>
          </a:bodyPr>
          <a:lstStyle/>
          <a:p>
            <a:pPr algn="just">
              <a:lnSpc>
                <a:spcPts val="1264"/>
              </a:lnSpc>
            </a:pPr>
            <a:r>
              <a:rPr lang="en-US" sz="1099" dirty="0">
                <a:solidFill>
                  <a:srgbClr val="000000"/>
                </a:solidFill>
                <a:latin typeface="Poppins"/>
                <a:ea typeface="Poppins"/>
                <a:cs typeface="Poppins"/>
                <a:sym typeface="Poppins"/>
              </a:rPr>
              <a:t>We provide you with our extensive experience and advanced technologies to offer comprehensive and reliable data recovery solutions. We fully understand that data loss, whether due to hardware failure, human error, or a complex electronic attack like ransomware, can have significant consequences. We use the latest specialized tools and best global practices to ensure a fast, secure, and seamless recovery process.</a:t>
            </a:r>
          </a:p>
        </p:txBody>
      </p:sp>
      <p:sp>
        <p:nvSpPr>
          <p:cNvPr id="8" name="AutoShape 8"/>
          <p:cNvSpPr/>
          <p:nvPr/>
        </p:nvSpPr>
        <p:spPr>
          <a:xfrm>
            <a:off x="3775238" y="5799622"/>
            <a:ext cx="0" cy="2684621"/>
          </a:xfrm>
          <a:prstGeom prst="line">
            <a:avLst/>
          </a:prstGeom>
          <a:ln w="19050" cap="flat">
            <a:solidFill>
              <a:srgbClr val="FFFFFF"/>
            </a:solidFill>
            <a:prstDash val="solid"/>
            <a:headEnd type="none" w="sm" len="sm"/>
            <a:tailEnd type="none" w="sm" len="sm"/>
          </a:ln>
        </p:spPr>
      </p:sp>
      <p:sp>
        <p:nvSpPr>
          <p:cNvPr id="9" name="AutoShape 9"/>
          <p:cNvSpPr/>
          <p:nvPr/>
        </p:nvSpPr>
        <p:spPr>
          <a:xfrm>
            <a:off x="-543707" y="7149344"/>
            <a:ext cx="8455899" cy="0"/>
          </a:xfrm>
          <a:prstGeom prst="line">
            <a:avLst/>
          </a:prstGeom>
          <a:ln w="19050" cap="flat">
            <a:solidFill>
              <a:srgbClr val="FFFFFF"/>
            </a:solidFill>
            <a:prstDash val="solid"/>
            <a:headEnd type="none" w="sm" len="sm"/>
            <a:tailEnd type="none" w="sm" len="sm"/>
          </a:ln>
        </p:spPr>
      </p:sp>
      <p:sp>
        <p:nvSpPr>
          <p:cNvPr id="10" name="Freeform 10"/>
          <p:cNvSpPr/>
          <p:nvPr/>
        </p:nvSpPr>
        <p:spPr>
          <a:xfrm rot="-10800000">
            <a:off x="3499242" y="-338442"/>
            <a:ext cx="4926374" cy="5347489"/>
          </a:xfrm>
          <a:custGeom>
            <a:avLst/>
            <a:gdLst/>
            <a:ahLst/>
            <a:cxnLst/>
            <a:rect l="l" t="t" r="r" b="b"/>
            <a:pathLst>
              <a:path w="4926374" h="5347489">
                <a:moveTo>
                  <a:pt x="0" y="0"/>
                </a:moveTo>
                <a:lnTo>
                  <a:pt x="4926374" y="0"/>
                </a:lnTo>
                <a:lnTo>
                  <a:pt x="4926374" y="5347489"/>
                </a:lnTo>
                <a:lnTo>
                  <a:pt x="0" y="534748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p:cNvGrpSpPr/>
          <p:nvPr/>
        </p:nvGrpSpPr>
        <p:grpSpPr>
          <a:xfrm>
            <a:off x="4307271" y="1222488"/>
            <a:ext cx="2560374" cy="2560374"/>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26AAF"/>
            </a:solidFill>
            <a:ln w="12700">
              <a:solidFill>
                <a:srgbClr val="000000"/>
              </a:solidFill>
            </a:ln>
          </p:spPr>
        </p:sp>
      </p:grpSp>
      <p:grpSp>
        <p:nvGrpSpPr>
          <p:cNvPr id="13" name="Group 13"/>
          <p:cNvGrpSpPr/>
          <p:nvPr/>
        </p:nvGrpSpPr>
        <p:grpSpPr>
          <a:xfrm>
            <a:off x="4491882" y="1407099"/>
            <a:ext cx="2191153" cy="219115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6824" r="-26824"/>
              </a:stretch>
            </a:blipFill>
            <a:ln w="95250" cap="sq">
              <a:solidFill>
                <a:srgbClr val="FFFFFF"/>
              </a:solidFill>
              <a:prstDash val="solid"/>
              <a:miter/>
            </a:ln>
          </p:spPr>
        </p:sp>
      </p:grpSp>
      <p:sp>
        <p:nvSpPr>
          <p:cNvPr id="19" name="TextBox 19"/>
          <p:cNvSpPr txBox="1"/>
          <p:nvPr/>
        </p:nvSpPr>
        <p:spPr>
          <a:xfrm>
            <a:off x="1010091" y="6168407"/>
            <a:ext cx="2662577" cy="200824"/>
          </a:xfrm>
          <a:prstGeom prst="rect">
            <a:avLst/>
          </a:prstGeom>
        </p:spPr>
        <p:txBody>
          <a:bodyPr wrap="square" lIns="0" tIns="0" rIns="0" bIns="0" rtlCol="0" anchor="t">
            <a:spAutoFit/>
          </a:bodyPr>
          <a:lstStyle/>
          <a:p>
            <a:pPr algn="l">
              <a:lnSpc>
                <a:spcPts val="1555"/>
              </a:lnSpc>
            </a:pPr>
            <a:r>
              <a:rPr lang="en-US" sz="1296" b="1" dirty="0">
                <a:solidFill>
                  <a:srgbClr val="FFFFFF"/>
                </a:solidFill>
                <a:latin typeface="Nexa Bold"/>
                <a:ea typeface="Nexa Bold"/>
                <a:cs typeface="Nexa Bold"/>
                <a:sym typeface="Nexa Bold"/>
              </a:rPr>
              <a:t>01. Disk and SSD Data Recovery</a:t>
            </a:r>
          </a:p>
        </p:txBody>
      </p:sp>
      <p:sp>
        <p:nvSpPr>
          <p:cNvPr id="20" name="TextBox 20"/>
          <p:cNvSpPr txBox="1"/>
          <p:nvPr/>
        </p:nvSpPr>
        <p:spPr>
          <a:xfrm>
            <a:off x="1010092" y="6448341"/>
            <a:ext cx="2489151" cy="612091"/>
          </a:xfrm>
          <a:prstGeom prst="rect">
            <a:avLst/>
          </a:prstGeom>
        </p:spPr>
        <p:txBody>
          <a:bodyPr lIns="0" tIns="0" rIns="0" bIns="0" rtlCol="0" anchor="t">
            <a:spAutoFit/>
          </a:bodyPr>
          <a:lstStyle/>
          <a:p>
            <a:pPr algn="just">
              <a:lnSpc>
                <a:spcPts val="1161"/>
              </a:lnSpc>
            </a:pPr>
            <a:r>
              <a:rPr lang="en-US" sz="967" dirty="0">
                <a:solidFill>
                  <a:srgbClr val="FFFFFF"/>
                </a:solidFill>
                <a:latin typeface="Nexa"/>
                <a:ea typeface="Nexa"/>
                <a:cs typeface="Nexa"/>
                <a:sym typeface="Nexa"/>
              </a:rPr>
              <a:t>We recover lost data from damaged or failed Hard Disk Drives (HDDs), Solid-State Drives (SSDs), as well as flash media (USB, SD Cards).</a:t>
            </a:r>
          </a:p>
        </p:txBody>
      </p:sp>
      <p:sp>
        <p:nvSpPr>
          <p:cNvPr id="21" name="TextBox 21"/>
          <p:cNvSpPr txBox="1"/>
          <p:nvPr/>
        </p:nvSpPr>
        <p:spPr>
          <a:xfrm>
            <a:off x="1002072" y="7316926"/>
            <a:ext cx="2662575" cy="406009"/>
          </a:xfrm>
          <a:prstGeom prst="rect">
            <a:avLst/>
          </a:prstGeom>
        </p:spPr>
        <p:txBody>
          <a:bodyPr wrap="square" lIns="0" tIns="0" rIns="0" bIns="0" rtlCol="0" anchor="t">
            <a:spAutoFit/>
          </a:bodyPr>
          <a:lstStyle/>
          <a:p>
            <a:pPr algn="l">
              <a:lnSpc>
                <a:spcPts val="1555"/>
              </a:lnSpc>
            </a:pPr>
            <a:r>
              <a:rPr lang="en-US" sz="1296" b="1" dirty="0">
                <a:solidFill>
                  <a:srgbClr val="FFFFFF"/>
                </a:solidFill>
                <a:latin typeface="Nexa Bold"/>
                <a:ea typeface="Nexa Bold"/>
                <a:cs typeface="Nexa Bold"/>
                <a:sym typeface="Nexa Bold"/>
              </a:rPr>
              <a:t>03. Ransomware Combat and Data Recovery</a:t>
            </a:r>
          </a:p>
        </p:txBody>
      </p:sp>
      <p:sp>
        <p:nvSpPr>
          <p:cNvPr id="22" name="TextBox 22"/>
          <p:cNvSpPr txBox="1"/>
          <p:nvPr/>
        </p:nvSpPr>
        <p:spPr>
          <a:xfrm>
            <a:off x="1010092" y="7724552"/>
            <a:ext cx="2489151" cy="612091"/>
          </a:xfrm>
          <a:prstGeom prst="rect">
            <a:avLst/>
          </a:prstGeom>
        </p:spPr>
        <p:txBody>
          <a:bodyPr lIns="0" tIns="0" rIns="0" bIns="0" rtlCol="0" anchor="t">
            <a:spAutoFit/>
          </a:bodyPr>
          <a:lstStyle/>
          <a:p>
            <a:pPr algn="just">
              <a:lnSpc>
                <a:spcPts val="1161"/>
              </a:lnSpc>
            </a:pPr>
            <a:r>
              <a:rPr lang="en-US" sz="967" dirty="0">
                <a:solidFill>
                  <a:srgbClr val="FFFFFF"/>
                </a:solidFill>
                <a:latin typeface="Nexa"/>
                <a:ea typeface="Nexa"/>
                <a:cs typeface="Nexa"/>
                <a:sym typeface="Nexa"/>
              </a:rPr>
              <a:t>Advanced services to recover encrypted files after ransomware attacks, with expertise in removing traces of the attack and restoring access to your systems.</a:t>
            </a:r>
          </a:p>
        </p:txBody>
      </p:sp>
      <p:sp>
        <p:nvSpPr>
          <p:cNvPr id="23" name="TextBox 23"/>
          <p:cNvSpPr txBox="1"/>
          <p:nvPr/>
        </p:nvSpPr>
        <p:spPr>
          <a:xfrm>
            <a:off x="4051463" y="6168407"/>
            <a:ext cx="2927187" cy="200824"/>
          </a:xfrm>
          <a:prstGeom prst="rect">
            <a:avLst/>
          </a:prstGeom>
        </p:spPr>
        <p:txBody>
          <a:bodyPr wrap="square" lIns="0" tIns="0" rIns="0" bIns="0" rtlCol="0" anchor="t">
            <a:spAutoFit/>
          </a:bodyPr>
          <a:lstStyle/>
          <a:p>
            <a:pPr algn="l">
              <a:lnSpc>
                <a:spcPts val="1555"/>
              </a:lnSpc>
            </a:pPr>
            <a:r>
              <a:rPr lang="en-US" sz="1296" b="1" dirty="0">
                <a:solidFill>
                  <a:srgbClr val="FFFFFF"/>
                </a:solidFill>
                <a:latin typeface="Nexa Bold"/>
                <a:ea typeface="Nexa Bold"/>
                <a:cs typeface="Nexa Bold"/>
                <a:sym typeface="Nexa Bold"/>
              </a:rPr>
              <a:t>02. Server and RAID Data Recovery</a:t>
            </a:r>
          </a:p>
        </p:txBody>
      </p:sp>
      <p:sp>
        <p:nvSpPr>
          <p:cNvPr id="24" name="TextBox 24"/>
          <p:cNvSpPr txBox="1"/>
          <p:nvPr/>
        </p:nvSpPr>
        <p:spPr>
          <a:xfrm>
            <a:off x="4051463" y="6448341"/>
            <a:ext cx="2816181" cy="458202"/>
          </a:xfrm>
          <a:prstGeom prst="rect">
            <a:avLst/>
          </a:prstGeom>
        </p:spPr>
        <p:txBody>
          <a:bodyPr wrap="square" lIns="0" tIns="0" rIns="0" bIns="0" rtlCol="0" anchor="t">
            <a:spAutoFit/>
          </a:bodyPr>
          <a:lstStyle/>
          <a:p>
            <a:pPr algn="just">
              <a:lnSpc>
                <a:spcPts val="1161"/>
              </a:lnSpc>
            </a:pPr>
            <a:r>
              <a:rPr lang="en-US" sz="967" dirty="0">
                <a:solidFill>
                  <a:srgbClr val="FFFFFF"/>
                </a:solidFill>
                <a:latin typeface="Nexa"/>
                <a:ea typeface="Nexa"/>
                <a:cs typeface="Nexa"/>
                <a:sym typeface="Nexa"/>
              </a:rPr>
              <a:t>Specialized solutions to recover lost data from failed RAID arrays, SAN/NAS systems, and virtual environments like VMware.</a:t>
            </a:r>
          </a:p>
        </p:txBody>
      </p:sp>
      <p:sp>
        <p:nvSpPr>
          <p:cNvPr id="25" name="TextBox 25"/>
          <p:cNvSpPr txBox="1"/>
          <p:nvPr/>
        </p:nvSpPr>
        <p:spPr>
          <a:xfrm>
            <a:off x="4051463" y="7444619"/>
            <a:ext cx="2235696" cy="200824"/>
          </a:xfrm>
          <a:prstGeom prst="rect">
            <a:avLst/>
          </a:prstGeom>
        </p:spPr>
        <p:txBody>
          <a:bodyPr lIns="0" tIns="0" rIns="0" bIns="0" rtlCol="0" anchor="t">
            <a:spAutoFit/>
          </a:bodyPr>
          <a:lstStyle/>
          <a:p>
            <a:pPr algn="l">
              <a:lnSpc>
                <a:spcPts val="1555"/>
              </a:lnSpc>
            </a:pPr>
            <a:r>
              <a:rPr lang="en-US" sz="1296" b="1" dirty="0">
                <a:solidFill>
                  <a:srgbClr val="FFFFFF"/>
                </a:solidFill>
                <a:latin typeface="Nexa Bold"/>
                <a:ea typeface="Nexa Bold"/>
                <a:cs typeface="Nexa Bold"/>
                <a:sym typeface="Nexa Bold"/>
              </a:rPr>
              <a:t>04. Database Recovery</a:t>
            </a:r>
          </a:p>
        </p:txBody>
      </p:sp>
      <p:sp>
        <p:nvSpPr>
          <p:cNvPr id="26" name="TextBox 26"/>
          <p:cNvSpPr txBox="1"/>
          <p:nvPr/>
        </p:nvSpPr>
        <p:spPr>
          <a:xfrm>
            <a:off x="4051463" y="7724552"/>
            <a:ext cx="2489151" cy="612091"/>
          </a:xfrm>
          <a:prstGeom prst="rect">
            <a:avLst/>
          </a:prstGeom>
        </p:spPr>
        <p:txBody>
          <a:bodyPr lIns="0" tIns="0" rIns="0" bIns="0" rtlCol="0" anchor="t">
            <a:spAutoFit/>
          </a:bodyPr>
          <a:lstStyle/>
          <a:p>
            <a:pPr algn="just">
              <a:lnSpc>
                <a:spcPts val="1161"/>
              </a:lnSpc>
            </a:pPr>
            <a:r>
              <a:rPr lang="en-US" sz="967" dirty="0">
                <a:solidFill>
                  <a:srgbClr val="FFFFFF"/>
                </a:solidFill>
                <a:latin typeface="Nexa"/>
                <a:ea typeface="Nexa"/>
                <a:cs typeface="Nexa"/>
                <a:sym typeface="Nexa"/>
              </a:rPr>
              <a:t>Restoring and repairing your vital databases (SQL, Oracle) and recovering lost files from macOS devices and Apple external storage units.</a:t>
            </a:r>
          </a:p>
        </p:txBody>
      </p:sp>
      <p:sp>
        <p:nvSpPr>
          <p:cNvPr id="27" name="Freeform 27"/>
          <p:cNvSpPr/>
          <p:nvPr/>
        </p:nvSpPr>
        <p:spPr>
          <a:xfrm rot="5400000" flipH="1">
            <a:off x="6218559" y="6815871"/>
            <a:ext cx="2111055" cy="4129203"/>
          </a:xfrm>
          <a:custGeom>
            <a:avLst/>
            <a:gdLst/>
            <a:ahLst/>
            <a:cxnLst/>
            <a:rect l="l" t="t" r="r" b="b"/>
            <a:pathLst>
              <a:path w="2111055" h="4129203">
                <a:moveTo>
                  <a:pt x="2111056" y="0"/>
                </a:moveTo>
                <a:lnTo>
                  <a:pt x="0" y="0"/>
                </a:lnTo>
                <a:lnTo>
                  <a:pt x="0" y="4129203"/>
                </a:lnTo>
                <a:lnTo>
                  <a:pt x="2111056" y="4129203"/>
                </a:lnTo>
                <a:lnTo>
                  <a:pt x="2111056"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8" name="TextBox 12">
            <a:extLst>
              <a:ext uri="{FF2B5EF4-FFF2-40B4-BE49-F238E27FC236}">
                <a16:creationId xmlns:a16="http://schemas.microsoft.com/office/drawing/2014/main" id="{15033AA1-0FE9-0948-235C-95416F6D3C08}"/>
              </a:ext>
            </a:extLst>
          </p:cNvPr>
          <p:cNvSpPr txBox="1"/>
          <p:nvPr/>
        </p:nvSpPr>
        <p:spPr>
          <a:xfrm>
            <a:off x="1693893" y="1195391"/>
            <a:ext cx="1689479" cy="214546"/>
          </a:xfrm>
          <a:prstGeom prst="rect">
            <a:avLst/>
          </a:prstGeom>
        </p:spPr>
        <p:txBody>
          <a:bodyPr lIns="0" tIns="0" rIns="0" bIns="0" rtlCol="0" anchor="t">
            <a:spAutoFit/>
          </a:bodyPr>
          <a:lstStyle/>
          <a:p>
            <a:pPr algn="l">
              <a:lnSpc>
                <a:spcPts val="1693"/>
              </a:lnSpc>
            </a:pPr>
            <a:r>
              <a:rPr lang="en-US" sz="1411" b="1" dirty="0" err="1">
                <a:solidFill>
                  <a:srgbClr val="000000"/>
                </a:solidFill>
                <a:latin typeface="Nexa Bold"/>
                <a:ea typeface="Nexa Bold"/>
                <a:cs typeface="Nexa Bold"/>
                <a:sym typeface="Nexa Bold"/>
              </a:rPr>
              <a:t>Osool</a:t>
            </a:r>
            <a:endParaRPr lang="en-US" sz="1411" b="1" dirty="0">
              <a:solidFill>
                <a:srgbClr val="000000"/>
              </a:solidFill>
              <a:latin typeface="Nexa Bold"/>
              <a:ea typeface="Nexa Bold"/>
              <a:cs typeface="Nexa Bold"/>
              <a:sym typeface="Nexa Bold"/>
            </a:endParaRPr>
          </a:p>
        </p:txBody>
      </p:sp>
      <p:sp>
        <p:nvSpPr>
          <p:cNvPr id="29" name="TextBox 19">
            <a:extLst>
              <a:ext uri="{FF2B5EF4-FFF2-40B4-BE49-F238E27FC236}">
                <a16:creationId xmlns:a16="http://schemas.microsoft.com/office/drawing/2014/main" id="{6076C134-53AB-201F-5B5A-43DE01FAAB74}"/>
              </a:ext>
            </a:extLst>
          </p:cNvPr>
          <p:cNvSpPr txBox="1"/>
          <p:nvPr/>
        </p:nvSpPr>
        <p:spPr>
          <a:xfrm>
            <a:off x="1693893" y="1430787"/>
            <a:ext cx="2086107" cy="192360"/>
          </a:xfrm>
          <a:prstGeom prst="rect">
            <a:avLst/>
          </a:prstGeom>
        </p:spPr>
        <p:txBody>
          <a:bodyPr lIns="0" tIns="0" rIns="0" bIns="0" rtlCol="0" anchor="t">
            <a:spAutoFit/>
          </a:bodyPr>
          <a:lstStyle/>
          <a:p>
            <a:pPr algn="l">
              <a:lnSpc>
                <a:spcPts val="1543"/>
              </a:lnSpc>
            </a:pPr>
            <a:r>
              <a:rPr lang="en-US" sz="1286" dirty="0">
                <a:solidFill>
                  <a:srgbClr val="000000"/>
                </a:solidFill>
                <a:latin typeface="Nexa"/>
                <a:ea typeface="Nexa"/>
                <a:cs typeface="Nexa"/>
                <a:sym typeface="Nexa"/>
              </a:rPr>
              <a:t>Data Recovery</a:t>
            </a:r>
          </a:p>
        </p:txBody>
      </p:sp>
      <p:pic>
        <p:nvPicPr>
          <p:cNvPr id="30" name="Picture 2">
            <a:extLst>
              <a:ext uri="{FF2B5EF4-FFF2-40B4-BE49-F238E27FC236}">
                <a16:creationId xmlns:a16="http://schemas.microsoft.com/office/drawing/2014/main" id="{095625EC-1DD1-1456-A0A6-EB97EE95F8A6}"/>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39" t="-27658" r="51635" b="27658"/>
          <a:stretch/>
        </p:blipFill>
        <p:spPr bwMode="auto">
          <a:xfrm>
            <a:off x="489236" y="571142"/>
            <a:ext cx="974872" cy="1216942"/>
          </a:xfrm>
          <a:prstGeom prst="rect">
            <a:avLst/>
          </a:prstGeom>
          <a:noFill/>
          <a:extLst>
            <a:ext uri="{909E8E84-426E-40DD-AFC4-6F175D3DCCD1}">
              <a14:hiddenFill xmlns:a14="http://schemas.microsoft.com/office/drawing/2010/main">
                <a:solidFill>
                  <a:srgbClr val="FFFFFF"/>
                </a:solidFill>
              </a14:hiddenFill>
            </a:ext>
          </a:extLst>
        </p:spPr>
      </p:pic>
      <p:sp>
        <p:nvSpPr>
          <p:cNvPr id="37" name="Freeform 3">
            <a:extLst>
              <a:ext uri="{FF2B5EF4-FFF2-40B4-BE49-F238E27FC236}">
                <a16:creationId xmlns:a16="http://schemas.microsoft.com/office/drawing/2014/main" id="{9592FD85-85D4-C7E6-92BE-5FE3DE1AA5A6}"/>
              </a:ext>
            </a:extLst>
          </p:cNvPr>
          <p:cNvSpPr/>
          <p:nvPr/>
        </p:nvSpPr>
        <p:spPr>
          <a:xfrm>
            <a:off x="1010092" y="9136685"/>
            <a:ext cx="443289" cy="443289"/>
          </a:xfrm>
          <a:custGeom>
            <a:avLst/>
            <a:gdLst/>
            <a:ahLst/>
            <a:cxnLst/>
            <a:rect l="l" t="t" r="r" b="b"/>
            <a:pathLst>
              <a:path w="443289" h="443289">
                <a:moveTo>
                  <a:pt x="0" y="0"/>
                </a:moveTo>
                <a:lnTo>
                  <a:pt x="443289" y="0"/>
                </a:lnTo>
                <a:lnTo>
                  <a:pt x="443289" y="443290"/>
                </a:lnTo>
                <a:lnTo>
                  <a:pt x="0" y="44329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8" name="Freeform 4">
            <a:hlinkClick r:id="rId13"/>
            <a:extLst>
              <a:ext uri="{FF2B5EF4-FFF2-40B4-BE49-F238E27FC236}">
                <a16:creationId xmlns:a16="http://schemas.microsoft.com/office/drawing/2014/main" id="{EB7B70CC-CD15-F7E5-E2FB-C15B2F7E5BF4}"/>
              </a:ext>
            </a:extLst>
          </p:cNvPr>
          <p:cNvSpPr/>
          <p:nvPr/>
        </p:nvSpPr>
        <p:spPr>
          <a:xfrm>
            <a:off x="1105927" y="9231535"/>
            <a:ext cx="251618" cy="251618"/>
          </a:xfrm>
          <a:custGeom>
            <a:avLst/>
            <a:gdLst/>
            <a:ahLst/>
            <a:cxnLst/>
            <a:rect l="l" t="t" r="r" b="b"/>
            <a:pathLst>
              <a:path w="251618" h="251618">
                <a:moveTo>
                  <a:pt x="0" y="0"/>
                </a:moveTo>
                <a:lnTo>
                  <a:pt x="251618" y="0"/>
                </a:lnTo>
                <a:lnTo>
                  <a:pt x="251618" y="251618"/>
                </a:lnTo>
                <a:lnTo>
                  <a:pt x="0" y="25161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9" name="TextBox 13">
            <a:extLst>
              <a:ext uri="{FF2B5EF4-FFF2-40B4-BE49-F238E27FC236}">
                <a16:creationId xmlns:a16="http://schemas.microsoft.com/office/drawing/2014/main" id="{D21D679A-C95A-E6CD-994D-6FB41E87ED2F}"/>
              </a:ext>
            </a:extLst>
          </p:cNvPr>
          <p:cNvSpPr txBox="1"/>
          <p:nvPr/>
        </p:nvSpPr>
        <p:spPr>
          <a:xfrm>
            <a:off x="1601870" y="9358330"/>
            <a:ext cx="2770946" cy="228600"/>
          </a:xfrm>
          <a:prstGeom prst="rect">
            <a:avLst/>
          </a:prstGeom>
        </p:spPr>
        <p:txBody>
          <a:bodyPr lIns="0" tIns="0" rIns="0" bIns="0" rtlCol="0" anchor="t">
            <a:spAutoFit/>
          </a:bodyPr>
          <a:lstStyle/>
          <a:p>
            <a:pPr algn="l">
              <a:lnSpc>
                <a:spcPts val="1846"/>
              </a:lnSpc>
            </a:pPr>
            <a:r>
              <a:rPr lang="en-US" sz="1539" b="1" dirty="0">
                <a:solidFill>
                  <a:srgbClr val="000000"/>
                </a:solidFill>
                <a:latin typeface="Nexa Bold"/>
                <a:ea typeface="Nexa Bold"/>
                <a:cs typeface="Nexa Bold"/>
                <a:sym typeface="Nexa Bold"/>
              </a:rPr>
              <a:t>www.datarecovery-sa.com</a:t>
            </a:r>
          </a:p>
        </p:txBody>
      </p:sp>
      <p:sp>
        <p:nvSpPr>
          <p:cNvPr id="40" name="TextBox 14">
            <a:extLst>
              <a:ext uri="{FF2B5EF4-FFF2-40B4-BE49-F238E27FC236}">
                <a16:creationId xmlns:a16="http://schemas.microsoft.com/office/drawing/2014/main" id="{65BFB5B6-8510-7E41-BB78-7D09333BF4F3}"/>
              </a:ext>
            </a:extLst>
          </p:cNvPr>
          <p:cNvSpPr txBox="1"/>
          <p:nvPr/>
        </p:nvSpPr>
        <p:spPr>
          <a:xfrm>
            <a:off x="1601870" y="9158305"/>
            <a:ext cx="1635350" cy="200025"/>
          </a:xfrm>
          <a:prstGeom prst="rect">
            <a:avLst/>
          </a:prstGeom>
        </p:spPr>
        <p:txBody>
          <a:bodyPr lIns="0" tIns="0" rIns="0" bIns="0" rtlCol="0" anchor="t">
            <a:spAutoFit/>
          </a:bodyPr>
          <a:lstStyle/>
          <a:p>
            <a:pPr algn="l">
              <a:lnSpc>
                <a:spcPts val="1615"/>
              </a:lnSpc>
            </a:pPr>
            <a:r>
              <a:rPr lang="en-US" sz="1346">
                <a:solidFill>
                  <a:srgbClr val="000000"/>
                </a:solidFill>
                <a:latin typeface="Nexa"/>
                <a:ea typeface="Nexa"/>
                <a:cs typeface="Nexa"/>
                <a:sym typeface="Nexa"/>
              </a:rPr>
              <a:t>Our Website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BB61DF99-9CFC-A0BC-2372-03AC37771FFA}"/>
              </a:ext>
            </a:extLst>
          </p:cNvPr>
          <p:cNvPicPr>
            <a:picLocks noChangeAspect="1"/>
          </p:cNvPicPr>
          <p:nvPr/>
        </p:nvPicPr>
        <p:blipFill>
          <a:blip r:embed="rId2">
            <a:alphaModFix amt="5000"/>
          </a:blip>
          <a:stretch>
            <a:fillRect/>
          </a:stretch>
        </p:blipFill>
        <p:spPr>
          <a:xfrm rot="16200000">
            <a:off x="-2902823" y="1581345"/>
            <a:ext cx="13387933" cy="7530712"/>
          </a:xfrm>
          <a:prstGeom prst="rect">
            <a:avLst/>
          </a:prstGeom>
        </p:spPr>
      </p:pic>
      <p:sp>
        <p:nvSpPr>
          <p:cNvPr id="5" name="Freeform 5"/>
          <p:cNvSpPr/>
          <p:nvPr/>
        </p:nvSpPr>
        <p:spPr>
          <a:xfrm rot="5400000">
            <a:off x="-1080720" y="5587417"/>
            <a:ext cx="4369950" cy="1524020"/>
          </a:xfrm>
          <a:custGeom>
            <a:avLst/>
            <a:gdLst/>
            <a:ahLst/>
            <a:cxnLst/>
            <a:rect l="l" t="t" r="r" b="b"/>
            <a:pathLst>
              <a:path w="4369950" h="1524020">
                <a:moveTo>
                  <a:pt x="0" y="0"/>
                </a:moveTo>
                <a:lnTo>
                  <a:pt x="4369949" y="0"/>
                </a:lnTo>
                <a:lnTo>
                  <a:pt x="4369949" y="1524019"/>
                </a:lnTo>
                <a:lnTo>
                  <a:pt x="0" y="152401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6" name="Group 6"/>
          <p:cNvGrpSpPr/>
          <p:nvPr/>
        </p:nvGrpSpPr>
        <p:grpSpPr>
          <a:xfrm>
            <a:off x="1010092" y="4224080"/>
            <a:ext cx="1305950" cy="130595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2700">
              <a:solidFill>
                <a:srgbClr val="000000"/>
              </a:solidFill>
            </a:ln>
          </p:spPr>
        </p:sp>
      </p:grpSp>
      <p:grpSp>
        <p:nvGrpSpPr>
          <p:cNvPr id="10" name="Group 10"/>
          <p:cNvGrpSpPr/>
          <p:nvPr/>
        </p:nvGrpSpPr>
        <p:grpSpPr>
          <a:xfrm>
            <a:off x="1020432" y="5696461"/>
            <a:ext cx="1305950" cy="130595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2700">
              <a:solidFill>
                <a:srgbClr val="000000"/>
              </a:solidFill>
            </a:ln>
          </p:spPr>
        </p:sp>
      </p:grpSp>
      <p:grpSp>
        <p:nvGrpSpPr>
          <p:cNvPr id="14" name="Group 14"/>
          <p:cNvGrpSpPr/>
          <p:nvPr/>
        </p:nvGrpSpPr>
        <p:grpSpPr>
          <a:xfrm>
            <a:off x="1030773" y="7168842"/>
            <a:ext cx="1305950" cy="130595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2700">
              <a:solidFill>
                <a:srgbClr val="000000"/>
              </a:solidFill>
            </a:ln>
          </p:spPr>
        </p:sp>
      </p:grpSp>
      <p:sp>
        <p:nvSpPr>
          <p:cNvPr id="20" name="TextBox 20"/>
          <p:cNvSpPr txBox="1"/>
          <p:nvPr/>
        </p:nvSpPr>
        <p:spPr>
          <a:xfrm>
            <a:off x="1010092" y="2124826"/>
            <a:ext cx="3799663" cy="1680154"/>
          </a:xfrm>
          <a:prstGeom prst="rect">
            <a:avLst/>
          </a:prstGeom>
        </p:spPr>
        <p:txBody>
          <a:bodyPr lIns="0" tIns="0" rIns="0" bIns="0" rtlCol="0" anchor="t">
            <a:spAutoFit/>
          </a:bodyPr>
          <a:lstStyle/>
          <a:p>
            <a:pPr algn="l">
              <a:lnSpc>
                <a:spcPts val="6684"/>
              </a:lnSpc>
            </a:pPr>
            <a:r>
              <a:rPr lang="en-US" sz="5570" b="1" dirty="0">
                <a:solidFill>
                  <a:srgbClr val="4C429A"/>
                </a:solidFill>
                <a:latin typeface="Nexa Bold"/>
                <a:ea typeface="Nexa Bold"/>
                <a:cs typeface="Nexa Bold"/>
                <a:sym typeface="Nexa Bold"/>
              </a:rPr>
              <a:t>Meet Our Team</a:t>
            </a:r>
          </a:p>
        </p:txBody>
      </p:sp>
      <p:sp>
        <p:nvSpPr>
          <p:cNvPr id="23" name="TextBox 23"/>
          <p:cNvSpPr txBox="1"/>
          <p:nvPr/>
        </p:nvSpPr>
        <p:spPr>
          <a:xfrm>
            <a:off x="2470674" y="4408309"/>
            <a:ext cx="2085861" cy="200824"/>
          </a:xfrm>
          <a:prstGeom prst="rect">
            <a:avLst/>
          </a:prstGeom>
        </p:spPr>
        <p:txBody>
          <a:bodyPr lIns="0" tIns="0" rIns="0" bIns="0" rtlCol="0" anchor="t">
            <a:spAutoFit/>
          </a:bodyPr>
          <a:lstStyle/>
          <a:p>
            <a:pPr algn="l">
              <a:lnSpc>
                <a:spcPts val="1555"/>
              </a:lnSpc>
            </a:pPr>
            <a:r>
              <a:rPr lang="en-US" sz="1296" b="1" dirty="0">
                <a:solidFill>
                  <a:srgbClr val="000000"/>
                </a:solidFill>
                <a:latin typeface="Nexa Bold"/>
                <a:ea typeface="Nexa Bold"/>
                <a:cs typeface="Nexa Bold"/>
                <a:sym typeface="Nexa Bold"/>
              </a:rPr>
              <a:t> Mohamed Al-</a:t>
            </a:r>
            <a:r>
              <a:rPr lang="en-US" sz="1296" b="1" dirty="0" err="1">
                <a:solidFill>
                  <a:srgbClr val="000000"/>
                </a:solidFill>
                <a:latin typeface="Nexa Bold"/>
                <a:ea typeface="Nexa Bold"/>
                <a:cs typeface="Nexa Bold"/>
                <a:sym typeface="Nexa Bold"/>
              </a:rPr>
              <a:t>Arini</a:t>
            </a:r>
            <a:endParaRPr lang="en-US" sz="1296" b="1" dirty="0">
              <a:solidFill>
                <a:srgbClr val="000000"/>
              </a:solidFill>
              <a:latin typeface="Nexa Bold"/>
              <a:ea typeface="Nexa Bold"/>
              <a:cs typeface="Nexa Bold"/>
              <a:sym typeface="Nexa Bold"/>
            </a:endParaRPr>
          </a:p>
        </p:txBody>
      </p:sp>
      <p:sp>
        <p:nvSpPr>
          <p:cNvPr id="24" name="TextBox 24"/>
          <p:cNvSpPr txBox="1"/>
          <p:nvPr/>
        </p:nvSpPr>
        <p:spPr>
          <a:xfrm>
            <a:off x="2515028" y="4631955"/>
            <a:ext cx="1796543" cy="153888"/>
          </a:xfrm>
          <a:prstGeom prst="rect">
            <a:avLst/>
          </a:prstGeom>
        </p:spPr>
        <p:txBody>
          <a:bodyPr lIns="0" tIns="0" rIns="0" bIns="0" rtlCol="0" anchor="t">
            <a:spAutoFit/>
          </a:bodyPr>
          <a:lstStyle/>
          <a:p>
            <a:pPr algn="l">
              <a:lnSpc>
                <a:spcPts val="1241"/>
              </a:lnSpc>
            </a:pPr>
            <a:r>
              <a:rPr lang="en-US" sz="1034" dirty="0">
                <a:solidFill>
                  <a:srgbClr val="000000"/>
                </a:solidFill>
                <a:latin typeface="Nexa"/>
                <a:ea typeface="Nexa"/>
                <a:cs typeface="Nexa"/>
                <a:sym typeface="Nexa"/>
              </a:rPr>
              <a:t>Chairman of the Board</a:t>
            </a:r>
          </a:p>
        </p:txBody>
      </p:sp>
      <p:sp>
        <p:nvSpPr>
          <p:cNvPr id="25" name="TextBox 25"/>
          <p:cNvSpPr txBox="1"/>
          <p:nvPr/>
        </p:nvSpPr>
        <p:spPr>
          <a:xfrm>
            <a:off x="2515028" y="4867521"/>
            <a:ext cx="4503454" cy="833562"/>
          </a:xfrm>
          <a:prstGeom prst="rect">
            <a:avLst/>
          </a:prstGeom>
        </p:spPr>
        <p:txBody>
          <a:bodyPr wrap="square" lIns="0" tIns="0" rIns="0" bIns="0" rtlCol="0" anchor="t">
            <a:spAutoFit/>
          </a:bodyPr>
          <a:lstStyle/>
          <a:p>
            <a:pPr algn="just">
              <a:lnSpc>
                <a:spcPts val="1264"/>
              </a:lnSpc>
            </a:pPr>
            <a:r>
              <a:rPr lang="en-US" sz="1099" dirty="0">
                <a:solidFill>
                  <a:srgbClr val="000000"/>
                </a:solidFill>
                <a:latin typeface="Poppins"/>
                <a:ea typeface="Poppins"/>
                <a:cs typeface="Poppins"/>
                <a:sym typeface="Poppins"/>
              </a:rPr>
              <a:t>As Chairman of the Board, Mohamed Al-</a:t>
            </a:r>
            <a:r>
              <a:rPr lang="en-US" sz="1099">
                <a:solidFill>
                  <a:srgbClr val="000000"/>
                </a:solidFill>
                <a:latin typeface="Poppins"/>
                <a:ea typeface="Poppins"/>
                <a:cs typeface="Poppins"/>
                <a:sym typeface="Poppins"/>
              </a:rPr>
              <a:t>Arini </a:t>
            </a:r>
            <a:r>
              <a:rPr lang="en-US" sz="1099" dirty="0">
                <a:solidFill>
                  <a:srgbClr val="000000"/>
                </a:solidFill>
                <a:latin typeface="Poppins"/>
                <a:ea typeface="Poppins"/>
                <a:cs typeface="Poppins"/>
                <a:sym typeface="Poppins"/>
              </a:rPr>
              <a:t>leads '</a:t>
            </a:r>
            <a:r>
              <a:rPr lang="en-US" sz="1099" dirty="0" err="1">
                <a:solidFill>
                  <a:srgbClr val="000000"/>
                </a:solidFill>
                <a:latin typeface="Poppins"/>
                <a:ea typeface="Poppins"/>
                <a:cs typeface="Poppins"/>
                <a:sym typeface="Poppins"/>
              </a:rPr>
              <a:t>Osool</a:t>
            </a:r>
            <a:r>
              <a:rPr lang="en-US" sz="1099" dirty="0">
                <a:solidFill>
                  <a:srgbClr val="000000"/>
                </a:solidFill>
                <a:latin typeface="Poppins"/>
                <a:ea typeface="Poppins"/>
                <a:cs typeface="Poppins"/>
                <a:sym typeface="Poppins"/>
              </a:rPr>
              <a:t>' with a clear vision to provide unparalleled data recovery services. The success of the establishment is based on his firm commitment to quality and building strong relationships with clients based on trust and guaranteed results.</a:t>
            </a:r>
          </a:p>
        </p:txBody>
      </p:sp>
      <p:sp>
        <p:nvSpPr>
          <p:cNvPr id="26" name="TextBox 26"/>
          <p:cNvSpPr txBox="1"/>
          <p:nvPr/>
        </p:nvSpPr>
        <p:spPr>
          <a:xfrm>
            <a:off x="2525369" y="5894786"/>
            <a:ext cx="2017440" cy="200824"/>
          </a:xfrm>
          <a:prstGeom prst="rect">
            <a:avLst/>
          </a:prstGeom>
        </p:spPr>
        <p:txBody>
          <a:bodyPr lIns="0" tIns="0" rIns="0" bIns="0" rtlCol="0" anchor="t">
            <a:spAutoFit/>
          </a:bodyPr>
          <a:lstStyle/>
          <a:p>
            <a:pPr algn="l">
              <a:lnSpc>
                <a:spcPts val="1555"/>
              </a:lnSpc>
            </a:pPr>
            <a:r>
              <a:rPr lang="en-US" sz="1296" b="1" dirty="0">
                <a:solidFill>
                  <a:srgbClr val="000000"/>
                </a:solidFill>
                <a:latin typeface="Nexa Bold"/>
                <a:ea typeface="Nexa Bold"/>
                <a:cs typeface="Nexa Bold"/>
                <a:sym typeface="Nexa Bold"/>
              </a:rPr>
              <a:t>Alaa Al-Din Ahmed</a:t>
            </a:r>
          </a:p>
        </p:txBody>
      </p:sp>
      <p:sp>
        <p:nvSpPr>
          <p:cNvPr id="27" name="TextBox 27"/>
          <p:cNvSpPr txBox="1"/>
          <p:nvPr/>
        </p:nvSpPr>
        <p:spPr>
          <a:xfrm>
            <a:off x="2525369" y="6104336"/>
            <a:ext cx="1651642" cy="153888"/>
          </a:xfrm>
          <a:prstGeom prst="rect">
            <a:avLst/>
          </a:prstGeom>
        </p:spPr>
        <p:txBody>
          <a:bodyPr lIns="0" tIns="0" rIns="0" bIns="0" rtlCol="0" anchor="t">
            <a:spAutoFit/>
          </a:bodyPr>
          <a:lstStyle/>
          <a:p>
            <a:pPr algn="l">
              <a:lnSpc>
                <a:spcPts val="1241"/>
              </a:lnSpc>
            </a:pPr>
            <a:r>
              <a:rPr lang="en-US" sz="1034" dirty="0">
                <a:solidFill>
                  <a:srgbClr val="000000"/>
                </a:solidFill>
                <a:latin typeface="Nexa"/>
                <a:ea typeface="Nexa"/>
                <a:cs typeface="Nexa"/>
                <a:sym typeface="Nexa"/>
              </a:rPr>
              <a:t>Executive Manager</a:t>
            </a:r>
          </a:p>
        </p:txBody>
      </p:sp>
      <p:sp>
        <p:nvSpPr>
          <p:cNvPr id="28" name="TextBox 28"/>
          <p:cNvSpPr txBox="1"/>
          <p:nvPr/>
        </p:nvSpPr>
        <p:spPr>
          <a:xfrm>
            <a:off x="2525369" y="6339902"/>
            <a:ext cx="4493113" cy="1000274"/>
          </a:xfrm>
          <a:prstGeom prst="rect">
            <a:avLst/>
          </a:prstGeom>
        </p:spPr>
        <p:txBody>
          <a:bodyPr wrap="square" lIns="0" tIns="0" rIns="0" bIns="0" rtlCol="0" anchor="t">
            <a:spAutoFit/>
          </a:bodyPr>
          <a:lstStyle/>
          <a:p>
            <a:pPr algn="just">
              <a:lnSpc>
                <a:spcPts val="1264"/>
              </a:lnSpc>
            </a:pPr>
            <a:r>
              <a:rPr lang="en-US" sz="1099" dirty="0">
                <a:solidFill>
                  <a:srgbClr val="000000"/>
                </a:solidFill>
                <a:latin typeface="Poppins"/>
                <a:ea typeface="Poppins"/>
                <a:cs typeface="Poppins"/>
                <a:sym typeface="Poppins"/>
              </a:rPr>
              <a:t>As the Executive Manager, he manages the company's operational processes. With his experience as a mechatronics engineer and his previous work at Motorola, he ensures the application of the highest technical and administrative efficiency standards to provide the best solutions and services to our clients.</a:t>
            </a:r>
          </a:p>
        </p:txBody>
      </p:sp>
      <p:sp>
        <p:nvSpPr>
          <p:cNvPr id="29" name="TextBox 29"/>
          <p:cNvSpPr txBox="1"/>
          <p:nvPr/>
        </p:nvSpPr>
        <p:spPr>
          <a:xfrm>
            <a:off x="2535710" y="7367167"/>
            <a:ext cx="1661983" cy="200824"/>
          </a:xfrm>
          <a:prstGeom prst="rect">
            <a:avLst/>
          </a:prstGeom>
        </p:spPr>
        <p:txBody>
          <a:bodyPr lIns="0" tIns="0" rIns="0" bIns="0" rtlCol="0" anchor="t">
            <a:spAutoFit/>
          </a:bodyPr>
          <a:lstStyle/>
          <a:p>
            <a:pPr algn="l">
              <a:lnSpc>
                <a:spcPts val="1555"/>
              </a:lnSpc>
            </a:pPr>
            <a:r>
              <a:rPr lang="en-US" sz="1296" b="1" dirty="0">
                <a:solidFill>
                  <a:srgbClr val="000000"/>
                </a:solidFill>
                <a:latin typeface="Nexa Bold"/>
                <a:ea typeface="Nexa Bold"/>
                <a:cs typeface="Nexa Bold"/>
                <a:sym typeface="Nexa Bold"/>
              </a:rPr>
              <a:t>Adel </a:t>
            </a:r>
            <a:r>
              <a:rPr lang="en-US" sz="1296" b="1" dirty="0" err="1">
                <a:solidFill>
                  <a:srgbClr val="000000"/>
                </a:solidFill>
                <a:latin typeface="Nexa Bold"/>
                <a:ea typeface="Nexa Bold"/>
                <a:cs typeface="Nexa Bold"/>
                <a:sym typeface="Nexa Bold"/>
              </a:rPr>
              <a:t>Kahil</a:t>
            </a:r>
            <a:endParaRPr lang="en-US" sz="1296" b="1" dirty="0">
              <a:solidFill>
                <a:srgbClr val="000000"/>
              </a:solidFill>
              <a:latin typeface="Nexa Bold"/>
              <a:ea typeface="Nexa Bold"/>
              <a:cs typeface="Nexa Bold"/>
              <a:sym typeface="Nexa Bold"/>
            </a:endParaRPr>
          </a:p>
        </p:txBody>
      </p:sp>
      <p:sp>
        <p:nvSpPr>
          <p:cNvPr id="30" name="TextBox 30"/>
          <p:cNvSpPr txBox="1"/>
          <p:nvPr/>
        </p:nvSpPr>
        <p:spPr>
          <a:xfrm>
            <a:off x="2535710" y="7576717"/>
            <a:ext cx="2842740" cy="153888"/>
          </a:xfrm>
          <a:prstGeom prst="rect">
            <a:avLst/>
          </a:prstGeom>
        </p:spPr>
        <p:txBody>
          <a:bodyPr wrap="square" lIns="0" tIns="0" rIns="0" bIns="0" rtlCol="0" anchor="t">
            <a:spAutoFit/>
          </a:bodyPr>
          <a:lstStyle/>
          <a:p>
            <a:pPr algn="l">
              <a:lnSpc>
                <a:spcPts val="1241"/>
              </a:lnSpc>
            </a:pPr>
            <a:r>
              <a:rPr lang="en-US" sz="1034" dirty="0">
                <a:solidFill>
                  <a:srgbClr val="000000"/>
                </a:solidFill>
                <a:latin typeface="Nexa"/>
                <a:ea typeface="Nexa"/>
                <a:cs typeface="Nexa"/>
                <a:sym typeface="Nexa"/>
              </a:rPr>
              <a:t>Head of Research and Development (R&amp;D)</a:t>
            </a:r>
          </a:p>
        </p:txBody>
      </p:sp>
      <p:sp>
        <p:nvSpPr>
          <p:cNvPr id="31" name="TextBox 31"/>
          <p:cNvSpPr txBox="1"/>
          <p:nvPr/>
        </p:nvSpPr>
        <p:spPr>
          <a:xfrm>
            <a:off x="2535710" y="7812283"/>
            <a:ext cx="4482772" cy="833562"/>
          </a:xfrm>
          <a:prstGeom prst="rect">
            <a:avLst/>
          </a:prstGeom>
        </p:spPr>
        <p:txBody>
          <a:bodyPr wrap="square" lIns="0" tIns="0" rIns="0" bIns="0" rtlCol="0" anchor="t">
            <a:spAutoFit/>
          </a:bodyPr>
          <a:lstStyle/>
          <a:p>
            <a:pPr algn="just">
              <a:lnSpc>
                <a:spcPts val="1264"/>
              </a:lnSpc>
            </a:pPr>
            <a:r>
              <a:rPr lang="en-US" sz="1099" dirty="0">
                <a:solidFill>
                  <a:srgbClr val="000000"/>
                </a:solidFill>
                <a:latin typeface="Poppins"/>
                <a:ea typeface="Poppins"/>
                <a:cs typeface="Poppins"/>
                <a:sym typeface="Poppins"/>
              </a:rPr>
              <a:t>As the Head of R&amp;D, Adel leads the company's innovation efforts. He specializes in finding solutions for the most complex technical problems, including recovering RAID systems and repairing databases (Oracle, SQL), ensuring the delivery of advanced and reliable services to our clients.</a:t>
            </a:r>
          </a:p>
        </p:txBody>
      </p:sp>
      <p:sp>
        <p:nvSpPr>
          <p:cNvPr id="32" name="Freeform 32"/>
          <p:cNvSpPr/>
          <p:nvPr/>
        </p:nvSpPr>
        <p:spPr>
          <a:xfrm flipV="1">
            <a:off x="4942463" y="-770822"/>
            <a:ext cx="4686483" cy="4575179"/>
          </a:xfrm>
          <a:custGeom>
            <a:avLst/>
            <a:gdLst/>
            <a:ahLst/>
            <a:cxnLst/>
            <a:rect l="l" t="t" r="r" b="b"/>
            <a:pathLst>
              <a:path w="4686483" h="4575179">
                <a:moveTo>
                  <a:pt x="0" y="4575179"/>
                </a:moveTo>
                <a:lnTo>
                  <a:pt x="4686484" y="4575179"/>
                </a:lnTo>
                <a:lnTo>
                  <a:pt x="4686484" y="0"/>
                </a:lnTo>
                <a:lnTo>
                  <a:pt x="0" y="0"/>
                </a:lnTo>
                <a:lnTo>
                  <a:pt x="0" y="4575179"/>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3" name="Freeform 33"/>
          <p:cNvSpPr/>
          <p:nvPr/>
        </p:nvSpPr>
        <p:spPr>
          <a:xfrm>
            <a:off x="4942463" y="3118602"/>
            <a:ext cx="616498" cy="616498"/>
          </a:xfrm>
          <a:custGeom>
            <a:avLst/>
            <a:gdLst/>
            <a:ahLst/>
            <a:cxnLst/>
            <a:rect l="l" t="t" r="r" b="b"/>
            <a:pathLst>
              <a:path w="616498" h="616498">
                <a:moveTo>
                  <a:pt x="0" y="0"/>
                </a:moveTo>
                <a:lnTo>
                  <a:pt x="616498" y="0"/>
                </a:lnTo>
                <a:lnTo>
                  <a:pt x="616498" y="616498"/>
                </a:lnTo>
                <a:lnTo>
                  <a:pt x="0" y="6164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4" name="Freeform 34"/>
          <p:cNvSpPr/>
          <p:nvPr/>
        </p:nvSpPr>
        <p:spPr>
          <a:xfrm>
            <a:off x="6081335" y="8689732"/>
            <a:ext cx="937147" cy="937147"/>
          </a:xfrm>
          <a:custGeom>
            <a:avLst/>
            <a:gdLst/>
            <a:ahLst/>
            <a:cxnLst/>
            <a:rect l="l" t="t" r="r" b="b"/>
            <a:pathLst>
              <a:path w="937147" h="937147">
                <a:moveTo>
                  <a:pt x="0" y="0"/>
                </a:moveTo>
                <a:lnTo>
                  <a:pt x="937147" y="0"/>
                </a:lnTo>
                <a:lnTo>
                  <a:pt x="937147" y="937147"/>
                </a:lnTo>
                <a:lnTo>
                  <a:pt x="0" y="93714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5" name="Freeform 35"/>
          <p:cNvSpPr/>
          <p:nvPr/>
        </p:nvSpPr>
        <p:spPr>
          <a:xfrm>
            <a:off x="5858844" y="9009044"/>
            <a:ext cx="444982" cy="444982"/>
          </a:xfrm>
          <a:custGeom>
            <a:avLst/>
            <a:gdLst/>
            <a:ahLst/>
            <a:cxnLst/>
            <a:rect l="l" t="t" r="r" b="b"/>
            <a:pathLst>
              <a:path w="444982" h="444982">
                <a:moveTo>
                  <a:pt x="0" y="0"/>
                </a:moveTo>
                <a:lnTo>
                  <a:pt x="444982" y="0"/>
                </a:lnTo>
                <a:lnTo>
                  <a:pt x="444982" y="444982"/>
                </a:lnTo>
                <a:lnTo>
                  <a:pt x="0" y="4449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6" name="Freeform 36"/>
          <p:cNvSpPr/>
          <p:nvPr/>
        </p:nvSpPr>
        <p:spPr>
          <a:xfrm>
            <a:off x="-594903" y="2275217"/>
            <a:ext cx="1055115" cy="1055115"/>
          </a:xfrm>
          <a:custGeom>
            <a:avLst/>
            <a:gdLst/>
            <a:ahLst/>
            <a:cxnLst/>
            <a:rect l="l" t="t" r="r" b="b"/>
            <a:pathLst>
              <a:path w="1055115" h="1055115">
                <a:moveTo>
                  <a:pt x="0" y="0"/>
                </a:moveTo>
                <a:lnTo>
                  <a:pt x="1055115" y="0"/>
                </a:lnTo>
                <a:lnTo>
                  <a:pt x="1055115" y="1055115"/>
                </a:lnTo>
                <a:lnTo>
                  <a:pt x="0" y="105511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7" name="TextBox 12">
            <a:extLst>
              <a:ext uri="{FF2B5EF4-FFF2-40B4-BE49-F238E27FC236}">
                <a16:creationId xmlns:a16="http://schemas.microsoft.com/office/drawing/2014/main" id="{34D30DA6-8885-AAE3-611B-32A4C536C436}"/>
              </a:ext>
            </a:extLst>
          </p:cNvPr>
          <p:cNvSpPr txBox="1"/>
          <p:nvPr/>
        </p:nvSpPr>
        <p:spPr>
          <a:xfrm>
            <a:off x="1693893" y="1195391"/>
            <a:ext cx="1689479" cy="214546"/>
          </a:xfrm>
          <a:prstGeom prst="rect">
            <a:avLst/>
          </a:prstGeom>
        </p:spPr>
        <p:txBody>
          <a:bodyPr lIns="0" tIns="0" rIns="0" bIns="0" rtlCol="0" anchor="t">
            <a:spAutoFit/>
          </a:bodyPr>
          <a:lstStyle/>
          <a:p>
            <a:pPr algn="l">
              <a:lnSpc>
                <a:spcPts val="1693"/>
              </a:lnSpc>
            </a:pPr>
            <a:r>
              <a:rPr lang="en-US" sz="1411" b="1" dirty="0" err="1">
                <a:solidFill>
                  <a:srgbClr val="000000"/>
                </a:solidFill>
                <a:latin typeface="Nexa Bold"/>
                <a:ea typeface="Nexa Bold"/>
                <a:cs typeface="Nexa Bold"/>
                <a:sym typeface="Nexa Bold"/>
              </a:rPr>
              <a:t>Osool</a:t>
            </a:r>
            <a:endParaRPr lang="en-US" sz="1411" b="1" dirty="0">
              <a:solidFill>
                <a:srgbClr val="000000"/>
              </a:solidFill>
              <a:latin typeface="Nexa Bold"/>
              <a:ea typeface="Nexa Bold"/>
              <a:cs typeface="Nexa Bold"/>
              <a:sym typeface="Nexa Bold"/>
            </a:endParaRPr>
          </a:p>
        </p:txBody>
      </p:sp>
      <p:sp>
        <p:nvSpPr>
          <p:cNvPr id="38" name="TextBox 19">
            <a:extLst>
              <a:ext uri="{FF2B5EF4-FFF2-40B4-BE49-F238E27FC236}">
                <a16:creationId xmlns:a16="http://schemas.microsoft.com/office/drawing/2014/main" id="{4D237F48-E6A3-CA2D-0B8A-1A61DA0F111E}"/>
              </a:ext>
            </a:extLst>
          </p:cNvPr>
          <p:cNvSpPr txBox="1"/>
          <p:nvPr/>
        </p:nvSpPr>
        <p:spPr>
          <a:xfrm>
            <a:off x="1693893" y="1430787"/>
            <a:ext cx="2086107" cy="192360"/>
          </a:xfrm>
          <a:prstGeom prst="rect">
            <a:avLst/>
          </a:prstGeom>
        </p:spPr>
        <p:txBody>
          <a:bodyPr lIns="0" tIns="0" rIns="0" bIns="0" rtlCol="0" anchor="t">
            <a:spAutoFit/>
          </a:bodyPr>
          <a:lstStyle/>
          <a:p>
            <a:pPr algn="l">
              <a:lnSpc>
                <a:spcPts val="1543"/>
              </a:lnSpc>
            </a:pPr>
            <a:r>
              <a:rPr lang="en-US" sz="1286" dirty="0">
                <a:solidFill>
                  <a:srgbClr val="000000"/>
                </a:solidFill>
                <a:latin typeface="Nexa"/>
                <a:ea typeface="Nexa"/>
                <a:cs typeface="Nexa"/>
                <a:sym typeface="Nexa"/>
              </a:rPr>
              <a:t>Data Recovery</a:t>
            </a:r>
          </a:p>
        </p:txBody>
      </p:sp>
      <p:pic>
        <p:nvPicPr>
          <p:cNvPr id="39" name="Picture 2">
            <a:extLst>
              <a:ext uri="{FF2B5EF4-FFF2-40B4-BE49-F238E27FC236}">
                <a16:creationId xmlns:a16="http://schemas.microsoft.com/office/drawing/2014/main" id="{FA984E0A-489C-DAB3-FC95-B8F7EAB6AE53}"/>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339" t="-27658" r="51635" b="27658"/>
          <a:stretch/>
        </p:blipFill>
        <p:spPr bwMode="auto">
          <a:xfrm>
            <a:off x="489236" y="571142"/>
            <a:ext cx="974872" cy="121694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0">
            <a:extLst>
              <a:ext uri="{FF2B5EF4-FFF2-40B4-BE49-F238E27FC236}">
                <a16:creationId xmlns:a16="http://schemas.microsoft.com/office/drawing/2014/main" id="{F0F562C3-ECD6-9AA3-870C-8CBC3B0C03D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95829" y="5757976"/>
            <a:ext cx="1165782" cy="1182266"/>
          </a:xfrm>
          <a:prstGeom prst="ellipse">
            <a:avLst/>
          </a:prstGeom>
          <a:ln w="63500" cap="rnd">
            <a:solidFill>
              <a:schemeClr val="accent4">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3" name="Freeform 3">
            <a:extLst>
              <a:ext uri="{FF2B5EF4-FFF2-40B4-BE49-F238E27FC236}">
                <a16:creationId xmlns:a16="http://schemas.microsoft.com/office/drawing/2014/main" id="{1F06D519-C225-FA47-A0E1-CD2E95F8026A}"/>
              </a:ext>
            </a:extLst>
          </p:cNvPr>
          <p:cNvSpPr/>
          <p:nvPr/>
        </p:nvSpPr>
        <p:spPr>
          <a:xfrm>
            <a:off x="1010092" y="9136685"/>
            <a:ext cx="443289" cy="443289"/>
          </a:xfrm>
          <a:custGeom>
            <a:avLst/>
            <a:gdLst/>
            <a:ahLst/>
            <a:cxnLst/>
            <a:rect l="l" t="t" r="r" b="b"/>
            <a:pathLst>
              <a:path w="443289" h="443289">
                <a:moveTo>
                  <a:pt x="0" y="0"/>
                </a:moveTo>
                <a:lnTo>
                  <a:pt x="443289" y="0"/>
                </a:lnTo>
                <a:lnTo>
                  <a:pt x="443289" y="443290"/>
                </a:lnTo>
                <a:lnTo>
                  <a:pt x="0" y="44329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4" name="Freeform 4">
            <a:hlinkClick r:id="rId15"/>
            <a:extLst>
              <a:ext uri="{FF2B5EF4-FFF2-40B4-BE49-F238E27FC236}">
                <a16:creationId xmlns:a16="http://schemas.microsoft.com/office/drawing/2014/main" id="{69068E66-08DA-C0D1-4C1A-C670EFD8C18C}"/>
              </a:ext>
            </a:extLst>
          </p:cNvPr>
          <p:cNvSpPr/>
          <p:nvPr/>
        </p:nvSpPr>
        <p:spPr>
          <a:xfrm>
            <a:off x="1105927" y="9231535"/>
            <a:ext cx="251618" cy="251618"/>
          </a:xfrm>
          <a:custGeom>
            <a:avLst/>
            <a:gdLst/>
            <a:ahLst/>
            <a:cxnLst/>
            <a:rect l="l" t="t" r="r" b="b"/>
            <a:pathLst>
              <a:path w="251618" h="251618">
                <a:moveTo>
                  <a:pt x="0" y="0"/>
                </a:moveTo>
                <a:lnTo>
                  <a:pt x="251618" y="0"/>
                </a:lnTo>
                <a:lnTo>
                  <a:pt x="251618" y="251618"/>
                </a:lnTo>
                <a:lnTo>
                  <a:pt x="0" y="25161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45" name="TextBox 13">
            <a:extLst>
              <a:ext uri="{FF2B5EF4-FFF2-40B4-BE49-F238E27FC236}">
                <a16:creationId xmlns:a16="http://schemas.microsoft.com/office/drawing/2014/main" id="{EB9C317C-849C-9264-DE38-43D0C7E77882}"/>
              </a:ext>
            </a:extLst>
          </p:cNvPr>
          <p:cNvSpPr txBox="1"/>
          <p:nvPr/>
        </p:nvSpPr>
        <p:spPr>
          <a:xfrm>
            <a:off x="1601870" y="9358330"/>
            <a:ext cx="2770946" cy="228600"/>
          </a:xfrm>
          <a:prstGeom prst="rect">
            <a:avLst/>
          </a:prstGeom>
        </p:spPr>
        <p:txBody>
          <a:bodyPr lIns="0" tIns="0" rIns="0" bIns="0" rtlCol="0" anchor="t">
            <a:spAutoFit/>
          </a:bodyPr>
          <a:lstStyle/>
          <a:p>
            <a:pPr algn="l">
              <a:lnSpc>
                <a:spcPts val="1846"/>
              </a:lnSpc>
            </a:pPr>
            <a:r>
              <a:rPr lang="en-US" sz="1539" b="1" dirty="0">
                <a:solidFill>
                  <a:srgbClr val="000000"/>
                </a:solidFill>
                <a:latin typeface="Nexa Bold"/>
                <a:ea typeface="Nexa Bold"/>
                <a:cs typeface="Nexa Bold"/>
                <a:sym typeface="Nexa Bold"/>
              </a:rPr>
              <a:t>www.datarecovery-sa.com</a:t>
            </a:r>
          </a:p>
        </p:txBody>
      </p:sp>
      <p:sp>
        <p:nvSpPr>
          <p:cNvPr id="46" name="TextBox 14">
            <a:extLst>
              <a:ext uri="{FF2B5EF4-FFF2-40B4-BE49-F238E27FC236}">
                <a16:creationId xmlns:a16="http://schemas.microsoft.com/office/drawing/2014/main" id="{A1332620-2887-5E9C-A59D-B1A74684EC34}"/>
              </a:ext>
            </a:extLst>
          </p:cNvPr>
          <p:cNvSpPr txBox="1"/>
          <p:nvPr/>
        </p:nvSpPr>
        <p:spPr>
          <a:xfrm>
            <a:off x="1601870" y="9158305"/>
            <a:ext cx="1635350" cy="200025"/>
          </a:xfrm>
          <a:prstGeom prst="rect">
            <a:avLst/>
          </a:prstGeom>
        </p:spPr>
        <p:txBody>
          <a:bodyPr lIns="0" tIns="0" rIns="0" bIns="0" rtlCol="0" anchor="t">
            <a:spAutoFit/>
          </a:bodyPr>
          <a:lstStyle/>
          <a:p>
            <a:pPr algn="l">
              <a:lnSpc>
                <a:spcPts val="1615"/>
              </a:lnSpc>
            </a:pPr>
            <a:r>
              <a:rPr lang="en-US" sz="1346">
                <a:solidFill>
                  <a:srgbClr val="000000"/>
                </a:solidFill>
                <a:latin typeface="Nexa"/>
                <a:ea typeface="Nexa"/>
                <a:cs typeface="Nexa"/>
                <a:sym typeface="Nexa"/>
              </a:rPr>
              <a:t>Our Website</a:t>
            </a:r>
          </a:p>
        </p:txBody>
      </p:sp>
      <p:pic>
        <p:nvPicPr>
          <p:cNvPr id="3" name="Picture 2">
            <a:extLst>
              <a:ext uri="{FF2B5EF4-FFF2-40B4-BE49-F238E27FC236}">
                <a16:creationId xmlns:a16="http://schemas.microsoft.com/office/drawing/2014/main" id="{F5325E6A-806F-2ADE-EA42-AC052115DC4D}"/>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t="16166"/>
          <a:stretch/>
        </p:blipFill>
        <p:spPr>
          <a:xfrm>
            <a:off x="1080176" y="4279899"/>
            <a:ext cx="1165781" cy="1187962"/>
          </a:xfrm>
          <a:prstGeom prst="ellipse">
            <a:avLst/>
          </a:prstGeom>
          <a:ln w="63500" cap="rnd">
            <a:solidFill>
              <a:schemeClr val="accent4">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86B49CCB-7980-7F90-FDBB-A780FA8D450A}"/>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t="16651" b="24105"/>
          <a:stretch/>
        </p:blipFill>
        <p:spPr>
          <a:xfrm>
            <a:off x="1113321" y="7237131"/>
            <a:ext cx="1148289" cy="1168681"/>
          </a:xfrm>
          <a:prstGeom prst="ellipse">
            <a:avLst/>
          </a:prstGeom>
          <a:ln w="63500" cap="rnd">
            <a:solidFill>
              <a:schemeClr val="accent4">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D7B5B7F9-43BF-4E26-8F86-A6E4EE06FF8C}"/>
              </a:ext>
            </a:extLst>
          </p:cNvPr>
          <p:cNvPicPr>
            <a:picLocks noChangeAspect="1"/>
          </p:cNvPicPr>
          <p:nvPr/>
        </p:nvPicPr>
        <p:blipFill>
          <a:blip r:embed="rId2">
            <a:alphaModFix amt="5000"/>
          </a:blip>
          <a:stretch>
            <a:fillRect/>
          </a:stretch>
        </p:blipFill>
        <p:spPr>
          <a:xfrm rot="16200000">
            <a:off x="-2902823" y="1581345"/>
            <a:ext cx="13387933" cy="7530712"/>
          </a:xfrm>
          <a:prstGeom prst="rect">
            <a:avLst/>
          </a:prstGeom>
        </p:spPr>
      </p:pic>
      <p:sp>
        <p:nvSpPr>
          <p:cNvPr id="5" name="Freeform 5"/>
          <p:cNvSpPr/>
          <p:nvPr/>
        </p:nvSpPr>
        <p:spPr>
          <a:xfrm rot="5400000">
            <a:off x="-1080720" y="5587417"/>
            <a:ext cx="4369950" cy="1524020"/>
          </a:xfrm>
          <a:custGeom>
            <a:avLst/>
            <a:gdLst/>
            <a:ahLst/>
            <a:cxnLst/>
            <a:rect l="l" t="t" r="r" b="b"/>
            <a:pathLst>
              <a:path w="4369950" h="1524020">
                <a:moveTo>
                  <a:pt x="0" y="0"/>
                </a:moveTo>
                <a:lnTo>
                  <a:pt x="4369949" y="0"/>
                </a:lnTo>
                <a:lnTo>
                  <a:pt x="4369949" y="1524019"/>
                </a:lnTo>
                <a:lnTo>
                  <a:pt x="0" y="152401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6" name="Group 6"/>
          <p:cNvGrpSpPr/>
          <p:nvPr/>
        </p:nvGrpSpPr>
        <p:grpSpPr>
          <a:xfrm>
            <a:off x="1010092" y="4224080"/>
            <a:ext cx="1305950" cy="130595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2700">
              <a:solidFill>
                <a:srgbClr val="000000"/>
              </a:solidFill>
            </a:ln>
          </p:spPr>
        </p:sp>
      </p:grpSp>
      <p:grpSp>
        <p:nvGrpSpPr>
          <p:cNvPr id="10" name="Group 10"/>
          <p:cNvGrpSpPr/>
          <p:nvPr/>
        </p:nvGrpSpPr>
        <p:grpSpPr>
          <a:xfrm>
            <a:off x="1020432" y="5696461"/>
            <a:ext cx="1305950" cy="130595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2700">
              <a:solidFill>
                <a:srgbClr val="000000"/>
              </a:solidFill>
            </a:ln>
          </p:spPr>
        </p:sp>
      </p:grpSp>
      <p:grpSp>
        <p:nvGrpSpPr>
          <p:cNvPr id="14" name="Group 14"/>
          <p:cNvGrpSpPr/>
          <p:nvPr/>
        </p:nvGrpSpPr>
        <p:grpSpPr>
          <a:xfrm>
            <a:off x="1030773" y="7168842"/>
            <a:ext cx="1305950" cy="130595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2700">
              <a:solidFill>
                <a:srgbClr val="000000"/>
              </a:solidFill>
            </a:ln>
          </p:spPr>
        </p:sp>
      </p:grpSp>
      <p:sp>
        <p:nvSpPr>
          <p:cNvPr id="20" name="TextBox 20"/>
          <p:cNvSpPr txBox="1"/>
          <p:nvPr/>
        </p:nvSpPr>
        <p:spPr>
          <a:xfrm>
            <a:off x="1010092" y="2124826"/>
            <a:ext cx="3799663" cy="1680154"/>
          </a:xfrm>
          <a:prstGeom prst="rect">
            <a:avLst/>
          </a:prstGeom>
        </p:spPr>
        <p:txBody>
          <a:bodyPr lIns="0" tIns="0" rIns="0" bIns="0" rtlCol="0" anchor="t">
            <a:spAutoFit/>
          </a:bodyPr>
          <a:lstStyle/>
          <a:p>
            <a:pPr algn="l">
              <a:lnSpc>
                <a:spcPts val="6684"/>
              </a:lnSpc>
            </a:pPr>
            <a:r>
              <a:rPr lang="en-US" sz="5570" b="1" dirty="0">
                <a:solidFill>
                  <a:srgbClr val="4C429A"/>
                </a:solidFill>
                <a:latin typeface="Nexa Bold"/>
                <a:ea typeface="Nexa Bold"/>
                <a:cs typeface="Nexa Bold"/>
                <a:sym typeface="Nexa Bold"/>
              </a:rPr>
              <a:t>Meet Our Team</a:t>
            </a:r>
          </a:p>
        </p:txBody>
      </p:sp>
      <p:sp>
        <p:nvSpPr>
          <p:cNvPr id="23" name="TextBox 23"/>
          <p:cNvSpPr txBox="1"/>
          <p:nvPr/>
        </p:nvSpPr>
        <p:spPr>
          <a:xfrm>
            <a:off x="2470674" y="4408309"/>
            <a:ext cx="2085861" cy="200824"/>
          </a:xfrm>
          <a:prstGeom prst="rect">
            <a:avLst/>
          </a:prstGeom>
        </p:spPr>
        <p:txBody>
          <a:bodyPr lIns="0" tIns="0" rIns="0" bIns="0" rtlCol="0" anchor="t">
            <a:spAutoFit/>
          </a:bodyPr>
          <a:lstStyle/>
          <a:p>
            <a:pPr algn="l">
              <a:lnSpc>
                <a:spcPts val="1555"/>
              </a:lnSpc>
            </a:pPr>
            <a:r>
              <a:rPr lang="en-US" sz="1296" b="1" dirty="0">
                <a:solidFill>
                  <a:srgbClr val="000000"/>
                </a:solidFill>
                <a:latin typeface="Nexa Bold"/>
                <a:ea typeface="Nexa Bold"/>
                <a:cs typeface="Nexa Bold"/>
                <a:sym typeface="Nexa Bold"/>
              </a:rPr>
              <a:t>Hussam Noreen</a:t>
            </a:r>
          </a:p>
        </p:txBody>
      </p:sp>
      <p:sp>
        <p:nvSpPr>
          <p:cNvPr id="24" name="TextBox 24"/>
          <p:cNvSpPr txBox="1"/>
          <p:nvPr/>
        </p:nvSpPr>
        <p:spPr>
          <a:xfrm>
            <a:off x="2515028" y="4631955"/>
            <a:ext cx="1796543" cy="153888"/>
          </a:xfrm>
          <a:prstGeom prst="rect">
            <a:avLst/>
          </a:prstGeom>
        </p:spPr>
        <p:txBody>
          <a:bodyPr lIns="0" tIns="0" rIns="0" bIns="0" rtlCol="0" anchor="t">
            <a:spAutoFit/>
          </a:bodyPr>
          <a:lstStyle/>
          <a:p>
            <a:pPr algn="l">
              <a:lnSpc>
                <a:spcPts val="1241"/>
              </a:lnSpc>
            </a:pPr>
            <a:r>
              <a:rPr lang="en-US" sz="1034" dirty="0">
                <a:solidFill>
                  <a:srgbClr val="000000"/>
                </a:solidFill>
                <a:latin typeface="Nexa"/>
                <a:ea typeface="Nexa"/>
                <a:cs typeface="Nexa"/>
                <a:sym typeface="Nexa"/>
              </a:rPr>
              <a:t>Sales Consultant</a:t>
            </a:r>
          </a:p>
        </p:txBody>
      </p:sp>
      <p:sp>
        <p:nvSpPr>
          <p:cNvPr id="25" name="TextBox 25"/>
          <p:cNvSpPr txBox="1"/>
          <p:nvPr/>
        </p:nvSpPr>
        <p:spPr>
          <a:xfrm>
            <a:off x="2515028" y="4867521"/>
            <a:ext cx="4503454" cy="1000274"/>
          </a:xfrm>
          <a:prstGeom prst="rect">
            <a:avLst/>
          </a:prstGeom>
        </p:spPr>
        <p:txBody>
          <a:bodyPr wrap="square" lIns="0" tIns="0" rIns="0" bIns="0" rtlCol="0" anchor="t">
            <a:spAutoFit/>
          </a:bodyPr>
          <a:lstStyle/>
          <a:p>
            <a:pPr algn="just">
              <a:lnSpc>
                <a:spcPts val="1264"/>
              </a:lnSpc>
            </a:pPr>
            <a:r>
              <a:rPr lang="en-US" sz="1099" dirty="0">
                <a:solidFill>
                  <a:srgbClr val="000000"/>
                </a:solidFill>
                <a:latin typeface="Poppins"/>
                <a:ea typeface="Poppins"/>
                <a:cs typeface="Poppins"/>
                <a:sym typeface="Poppins"/>
              </a:rPr>
              <a:t>Hussam serves as the primary link between our clients and our technical team. With his experience as a Sales Consultant, he accurately analyzes client needs and provides them with the appropriate consultation and technical solutions, ensuring a smooth and clear experience from the first contact until successful data recovery.</a:t>
            </a:r>
          </a:p>
        </p:txBody>
      </p:sp>
      <p:sp>
        <p:nvSpPr>
          <p:cNvPr id="26" name="TextBox 26"/>
          <p:cNvSpPr txBox="1"/>
          <p:nvPr/>
        </p:nvSpPr>
        <p:spPr>
          <a:xfrm>
            <a:off x="2525369" y="5894786"/>
            <a:ext cx="2017440" cy="200824"/>
          </a:xfrm>
          <a:prstGeom prst="rect">
            <a:avLst/>
          </a:prstGeom>
        </p:spPr>
        <p:txBody>
          <a:bodyPr lIns="0" tIns="0" rIns="0" bIns="0" rtlCol="0" anchor="t">
            <a:spAutoFit/>
          </a:bodyPr>
          <a:lstStyle/>
          <a:p>
            <a:pPr algn="l">
              <a:lnSpc>
                <a:spcPts val="1555"/>
              </a:lnSpc>
            </a:pPr>
            <a:r>
              <a:rPr lang="en-US" sz="1296" b="1" dirty="0">
                <a:solidFill>
                  <a:srgbClr val="000000"/>
                </a:solidFill>
                <a:latin typeface="Nexa Bold"/>
                <a:ea typeface="Nexa Bold"/>
                <a:cs typeface="Nexa Bold"/>
                <a:sym typeface="Nexa Bold"/>
              </a:rPr>
              <a:t>Omar </a:t>
            </a:r>
            <a:r>
              <a:rPr lang="en-US" sz="1296" b="1" dirty="0" err="1">
                <a:solidFill>
                  <a:srgbClr val="000000"/>
                </a:solidFill>
                <a:latin typeface="Nexa Bold"/>
                <a:ea typeface="Nexa Bold"/>
                <a:cs typeface="Nexa Bold"/>
                <a:sym typeface="Nexa Bold"/>
              </a:rPr>
              <a:t>Ghandi</a:t>
            </a:r>
            <a:endParaRPr lang="en-US" sz="1296" b="1" dirty="0">
              <a:solidFill>
                <a:srgbClr val="000000"/>
              </a:solidFill>
              <a:latin typeface="Nexa Bold"/>
              <a:ea typeface="Nexa Bold"/>
              <a:cs typeface="Nexa Bold"/>
              <a:sym typeface="Nexa Bold"/>
            </a:endParaRPr>
          </a:p>
        </p:txBody>
      </p:sp>
      <p:sp>
        <p:nvSpPr>
          <p:cNvPr id="27" name="TextBox 27"/>
          <p:cNvSpPr txBox="1"/>
          <p:nvPr/>
        </p:nvSpPr>
        <p:spPr>
          <a:xfrm>
            <a:off x="2525368" y="6104336"/>
            <a:ext cx="2704751" cy="153888"/>
          </a:xfrm>
          <a:prstGeom prst="rect">
            <a:avLst/>
          </a:prstGeom>
        </p:spPr>
        <p:txBody>
          <a:bodyPr wrap="square" lIns="0" tIns="0" rIns="0" bIns="0" rtlCol="0" anchor="t">
            <a:spAutoFit/>
          </a:bodyPr>
          <a:lstStyle/>
          <a:p>
            <a:pPr algn="l">
              <a:lnSpc>
                <a:spcPts val="1241"/>
              </a:lnSpc>
            </a:pPr>
            <a:r>
              <a:rPr lang="en-US" sz="1034" dirty="0">
                <a:solidFill>
                  <a:srgbClr val="000000"/>
                </a:solidFill>
                <a:latin typeface="Nexa"/>
                <a:ea typeface="Nexa"/>
                <a:cs typeface="Nexa"/>
                <a:sym typeface="Nexa"/>
              </a:rPr>
              <a:t>Advertising and Marketing Manager</a:t>
            </a:r>
          </a:p>
        </p:txBody>
      </p:sp>
      <p:sp>
        <p:nvSpPr>
          <p:cNvPr id="28" name="TextBox 28"/>
          <p:cNvSpPr txBox="1"/>
          <p:nvPr/>
        </p:nvSpPr>
        <p:spPr>
          <a:xfrm>
            <a:off x="2525369" y="6339902"/>
            <a:ext cx="4493113" cy="833562"/>
          </a:xfrm>
          <a:prstGeom prst="rect">
            <a:avLst/>
          </a:prstGeom>
        </p:spPr>
        <p:txBody>
          <a:bodyPr wrap="square" lIns="0" tIns="0" rIns="0" bIns="0" rtlCol="0" anchor="t">
            <a:spAutoFit/>
          </a:bodyPr>
          <a:lstStyle/>
          <a:p>
            <a:pPr algn="just">
              <a:lnSpc>
                <a:spcPts val="1264"/>
              </a:lnSpc>
            </a:pPr>
            <a:r>
              <a:rPr lang="en-US" sz="1099" dirty="0">
                <a:solidFill>
                  <a:srgbClr val="000000"/>
                </a:solidFill>
                <a:latin typeface="Poppins"/>
                <a:ea typeface="Poppins"/>
                <a:cs typeface="Poppins"/>
                <a:sym typeface="Poppins"/>
              </a:rPr>
              <a:t>Omar </a:t>
            </a:r>
            <a:r>
              <a:rPr lang="en-US" sz="1099" dirty="0" err="1">
                <a:solidFill>
                  <a:srgbClr val="000000"/>
                </a:solidFill>
                <a:latin typeface="Poppins"/>
                <a:ea typeface="Poppins"/>
                <a:cs typeface="Poppins"/>
                <a:sym typeface="Poppins"/>
              </a:rPr>
              <a:t>Ghandi</a:t>
            </a:r>
            <a:r>
              <a:rPr lang="en-US" sz="1099" dirty="0">
                <a:solidFill>
                  <a:srgbClr val="000000"/>
                </a:solidFill>
                <a:latin typeface="Poppins"/>
                <a:ea typeface="Poppins"/>
                <a:cs typeface="Poppins"/>
                <a:sym typeface="Poppins"/>
              </a:rPr>
              <a:t> is responsible for managing the company's advertising and marketing strategies. He works to enhance the '</a:t>
            </a:r>
            <a:r>
              <a:rPr lang="en-US" sz="1099" dirty="0" err="1">
                <a:solidFill>
                  <a:srgbClr val="000000"/>
                </a:solidFill>
                <a:latin typeface="Poppins"/>
                <a:ea typeface="Poppins"/>
                <a:cs typeface="Poppins"/>
                <a:sym typeface="Poppins"/>
              </a:rPr>
              <a:t>Osool</a:t>
            </a:r>
            <a:r>
              <a:rPr lang="en-US" sz="1099" dirty="0">
                <a:solidFill>
                  <a:srgbClr val="000000"/>
                </a:solidFill>
                <a:latin typeface="Poppins"/>
                <a:ea typeface="Poppins"/>
                <a:cs typeface="Poppins"/>
                <a:sym typeface="Poppins"/>
              </a:rPr>
              <a:t>' brand in the market and reach potential customers through multiple channels, highlighting our expertise and ability to recover their most important digital assets.</a:t>
            </a:r>
          </a:p>
        </p:txBody>
      </p:sp>
      <p:sp>
        <p:nvSpPr>
          <p:cNvPr id="29" name="TextBox 29"/>
          <p:cNvSpPr txBox="1"/>
          <p:nvPr/>
        </p:nvSpPr>
        <p:spPr>
          <a:xfrm>
            <a:off x="2535710" y="7367167"/>
            <a:ext cx="1661983" cy="200824"/>
          </a:xfrm>
          <a:prstGeom prst="rect">
            <a:avLst/>
          </a:prstGeom>
        </p:spPr>
        <p:txBody>
          <a:bodyPr lIns="0" tIns="0" rIns="0" bIns="0" rtlCol="0" anchor="t">
            <a:spAutoFit/>
          </a:bodyPr>
          <a:lstStyle/>
          <a:p>
            <a:pPr algn="l">
              <a:lnSpc>
                <a:spcPts val="1555"/>
              </a:lnSpc>
            </a:pPr>
            <a:r>
              <a:rPr lang="en-US" sz="1296" b="1" dirty="0" err="1">
                <a:solidFill>
                  <a:srgbClr val="000000"/>
                </a:solidFill>
                <a:latin typeface="Nexa Bold"/>
                <a:ea typeface="Nexa Bold"/>
                <a:cs typeface="Nexa Bold"/>
                <a:sym typeface="Nexa Bold"/>
              </a:rPr>
              <a:t>ZheWen.Wang</a:t>
            </a:r>
            <a:endParaRPr lang="en-US" sz="1296" b="1" dirty="0">
              <a:solidFill>
                <a:srgbClr val="000000"/>
              </a:solidFill>
              <a:latin typeface="Nexa Bold"/>
              <a:ea typeface="Nexa Bold"/>
              <a:cs typeface="Nexa Bold"/>
              <a:sym typeface="Nexa Bold"/>
            </a:endParaRPr>
          </a:p>
        </p:txBody>
      </p:sp>
      <p:sp>
        <p:nvSpPr>
          <p:cNvPr id="30" name="TextBox 30"/>
          <p:cNvSpPr txBox="1"/>
          <p:nvPr/>
        </p:nvSpPr>
        <p:spPr>
          <a:xfrm>
            <a:off x="2535710" y="7576717"/>
            <a:ext cx="2842740" cy="153888"/>
          </a:xfrm>
          <a:prstGeom prst="rect">
            <a:avLst/>
          </a:prstGeom>
        </p:spPr>
        <p:txBody>
          <a:bodyPr wrap="square" lIns="0" tIns="0" rIns="0" bIns="0" rtlCol="0" anchor="t">
            <a:spAutoFit/>
          </a:bodyPr>
          <a:lstStyle/>
          <a:p>
            <a:pPr algn="l">
              <a:lnSpc>
                <a:spcPts val="1241"/>
              </a:lnSpc>
            </a:pPr>
            <a:r>
              <a:rPr lang="en-US" sz="1034" dirty="0">
                <a:solidFill>
                  <a:srgbClr val="000000"/>
                </a:solidFill>
                <a:latin typeface="Nexa"/>
                <a:ea typeface="Nexa"/>
                <a:cs typeface="Nexa"/>
                <a:sym typeface="Nexa"/>
              </a:rPr>
              <a:t>Ransomware Combat Expert</a:t>
            </a:r>
          </a:p>
        </p:txBody>
      </p:sp>
      <p:sp>
        <p:nvSpPr>
          <p:cNvPr id="31" name="TextBox 31"/>
          <p:cNvSpPr txBox="1"/>
          <p:nvPr/>
        </p:nvSpPr>
        <p:spPr>
          <a:xfrm>
            <a:off x="2535710" y="7812283"/>
            <a:ext cx="4482772" cy="833562"/>
          </a:xfrm>
          <a:prstGeom prst="rect">
            <a:avLst/>
          </a:prstGeom>
        </p:spPr>
        <p:txBody>
          <a:bodyPr wrap="square" lIns="0" tIns="0" rIns="0" bIns="0" rtlCol="0" anchor="t">
            <a:spAutoFit/>
          </a:bodyPr>
          <a:lstStyle/>
          <a:p>
            <a:pPr algn="just">
              <a:lnSpc>
                <a:spcPts val="1264"/>
              </a:lnSpc>
            </a:pPr>
            <a:r>
              <a:rPr lang="en-US" sz="1099" dirty="0" err="1">
                <a:solidFill>
                  <a:srgbClr val="000000"/>
                </a:solidFill>
                <a:latin typeface="Poppins"/>
                <a:ea typeface="Poppins"/>
                <a:cs typeface="Poppins"/>
                <a:sym typeface="Poppins"/>
              </a:rPr>
              <a:t>ZheWen.Wang</a:t>
            </a:r>
            <a:r>
              <a:rPr lang="en-US" sz="1099" dirty="0">
                <a:solidFill>
                  <a:srgbClr val="000000"/>
                </a:solidFill>
                <a:latin typeface="Poppins"/>
                <a:ea typeface="Poppins"/>
                <a:cs typeface="Poppins"/>
                <a:sym typeface="Poppins"/>
              </a:rPr>
              <a:t> is our dedicated expert in confronting ransomware attacks. He has deep experience in analyzing attacks, developing tools to decrypt files, and safely and effectively restoring affected systems, helping our clients recover their vital data without submitting to extortionists.</a:t>
            </a:r>
          </a:p>
        </p:txBody>
      </p:sp>
      <p:sp>
        <p:nvSpPr>
          <p:cNvPr id="32" name="Freeform 32"/>
          <p:cNvSpPr/>
          <p:nvPr/>
        </p:nvSpPr>
        <p:spPr>
          <a:xfrm flipV="1">
            <a:off x="4942463" y="-770822"/>
            <a:ext cx="4686483" cy="4575179"/>
          </a:xfrm>
          <a:custGeom>
            <a:avLst/>
            <a:gdLst/>
            <a:ahLst/>
            <a:cxnLst/>
            <a:rect l="l" t="t" r="r" b="b"/>
            <a:pathLst>
              <a:path w="4686483" h="4575179">
                <a:moveTo>
                  <a:pt x="0" y="4575179"/>
                </a:moveTo>
                <a:lnTo>
                  <a:pt x="4686484" y="4575179"/>
                </a:lnTo>
                <a:lnTo>
                  <a:pt x="4686484" y="0"/>
                </a:lnTo>
                <a:lnTo>
                  <a:pt x="0" y="0"/>
                </a:lnTo>
                <a:lnTo>
                  <a:pt x="0" y="4575179"/>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3" name="Freeform 33"/>
          <p:cNvSpPr/>
          <p:nvPr/>
        </p:nvSpPr>
        <p:spPr>
          <a:xfrm>
            <a:off x="4942463" y="3118602"/>
            <a:ext cx="616498" cy="616498"/>
          </a:xfrm>
          <a:custGeom>
            <a:avLst/>
            <a:gdLst/>
            <a:ahLst/>
            <a:cxnLst/>
            <a:rect l="l" t="t" r="r" b="b"/>
            <a:pathLst>
              <a:path w="616498" h="616498">
                <a:moveTo>
                  <a:pt x="0" y="0"/>
                </a:moveTo>
                <a:lnTo>
                  <a:pt x="616498" y="0"/>
                </a:lnTo>
                <a:lnTo>
                  <a:pt x="616498" y="616498"/>
                </a:lnTo>
                <a:lnTo>
                  <a:pt x="0" y="6164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4" name="Freeform 34"/>
          <p:cNvSpPr/>
          <p:nvPr/>
        </p:nvSpPr>
        <p:spPr>
          <a:xfrm>
            <a:off x="6081335" y="8689732"/>
            <a:ext cx="937147" cy="937147"/>
          </a:xfrm>
          <a:custGeom>
            <a:avLst/>
            <a:gdLst/>
            <a:ahLst/>
            <a:cxnLst/>
            <a:rect l="l" t="t" r="r" b="b"/>
            <a:pathLst>
              <a:path w="937147" h="937147">
                <a:moveTo>
                  <a:pt x="0" y="0"/>
                </a:moveTo>
                <a:lnTo>
                  <a:pt x="937147" y="0"/>
                </a:lnTo>
                <a:lnTo>
                  <a:pt x="937147" y="937147"/>
                </a:lnTo>
                <a:lnTo>
                  <a:pt x="0" y="93714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5" name="Freeform 35"/>
          <p:cNvSpPr/>
          <p:nvPr/>
        </p:nvSpPr>
        <p:spPr>
          <a:xfrm>
            <a:off x="5858844" y="9009044"/>
            <a:ext cx="444982" cy="444982"/>
          </a:xfrm>
          <a:custGeom>
            <a:avLst/>
            <a:gdLst/>
            <a:ahLst/>
            <a:cxnLst/>
            <a:rect l="l" t="t" r="r" b="b"/>
            <a:pathLst>
              <a:path w="444982" h="444982">
                <a:moveTo>
                  <a:pt x="0" y="0"/>
                </a:moveTo>
                <a:lnTo>
                  <a:pt x="444982" y="0"/>
                </a:lnTo>
                <a:lnTo>
                  <a:pt x="444982" y="444982"/>
                </a:lnTo>
                <a:lnTo>
                  <a:pt x="0" y="4449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6" name="Freeform 36"/>
          <p:cNvSpPr/>
          <p:nvPr/>
        </p:nvSpPr>
        <p:spPr>
          <a:xfrm>
            <a:off x="-594903" y="2275217"/>
            <a:ext cx="1055115" cy="1055115"/>
          </a:xfrm>
          <a:custGeom>
            <a:avLst/>
            <a:gdLst/>
            <a:ahLst/>
            <a:cxnLst/>
            <a:rect l="l" t="t" r="r" b="b"/>
            <a:pathLst>
              <a:path w="1055115" h="1055115">
                <a:moveTo>
                  <a:pt x="0" y="0"/>
                </a:moveTo>
                <a:lnTo>
                  <a:pt x="1055115" y="0"/>
                </a:lnTo>
                <a:lnTo>
                  <a:pt x="1055115" y="1055115"/>
                </a:lnTo>
                <a:lnTo>
                  <a:pt x="0" y="105511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7" name="TextBox 12">
            <a:extLst>
              <a:ext uri="{FF2B5EF4-FFF2-40B4-BE49-F238E27FC236}">
                <a16:creationId xmlns:a16="http://schemas.microsoft.com/office/drawing/2014/main" id="{34D30DA6-8885-AAE3-611B-32A4C536C436}"/>
              </a:ext>
            </a:extLst>
          </p:cNvPr>
          <p:cNvSpPr txBox="1"/>
          <p:nvPr/>
        </p:nvSpPr>
        <p:spPr>
          <a:xfrm>
            <a:off x="1693893" y="1195391"/>
            <a:ext cx="1689479" cy="214546"/>
          </a:xfrm>
          <a:prstGeom prst="rect">
            <a:avLst/>
          </a:prstGeom>
        </p:spPr>
        <p:txBody>
          <a:bodyPr lIns="0" tIns="0" rIns="0" bIns="0" rtlCol="0" anchor="t">
            <a:spAutoFit/>
          </a:bodyPr>
          <a:lstStyle/>
          <a:p>
            <a:pPr algn="l">
              <a:lnSpc>
                <a:spcPts val="1693"/>
              </a:lnSpc>
            </a:pPr>
            <a:r>
              <a:rPr lang="en-US" sz="1411" b="1" dirty="0" err="1">
                <a:solidFill>
                  <a:srgbClr val="000000"/>
                </a:solidFill>
                <a:latin typeface="Nexa Bold"/>
                <a:ea typeface="Nexa Bold"/>
                <a:cs typeface="Nexa Bold"/>
                <a:sym typeface="Nexa Bold"/>
              </a:rPr>
              <a:t>Osool</a:t>
            </a:r>
            <a:endParaRPr lang="en-US" sz="1411" b="1" dirty="0">
              <a:solidFill>
                <a:srgbClr val="000000"/>
              </a:solidFill>
              <a:latin typeface="Nexa Bold"/>
              <a:ea typeface="Nexa Bold"/>
              <a:cs typeface="Nexa Bold"/>
              <a:sym typeface="Nexa Bold"/>
            </a:endParaRPr>
          </a:p>
        </p:txBody>
      </p:sp>
      <p:sp>
        <p:nvSpPr>
          <p:cNvPr id="38" name="TextBox 19">
            <a:extLst>
              <a:ext uri="{FF2B5EF4-FFF2-40B4-BE49-F238E27FC236}">
                <a16:creationId xmlns:a16="http://schemas.microsoft.com/office/drawing/2014/main" id="{4D237F48-E6A3-CA2D-0B8A-1A61DA0F111E}"/>
              </a:ext>
            </a:extLst>
          </p:cNvPr>
          <p:cNvSpPr txBox="1"/>
          <p:nvPr/>
        </p:nvSpPr>
        <p:spPr>
          <a:xfrm>
            <a:off x="1693893" y="1430787"/>
            <a:ext cx="2086107" cy="192360"/>
          </a:xfrm>
          <a:prstGeom prst="rect">
            <a:avLst/>
          </a:prstGeom>
        </p:spPr>
        <p:txBody>
          <a:bodyPr lIns="0" tIns="0" rIns="0" bIns="0" rtlCol="0" anchor="t">
            <a:spAutoFit/>
          </a:bodyPr>
          <a:lstStyle/>
          <a:p>
            <a:pPr algn="l">
              <a:lnSpc>
                <a:spcPts val="1543"/>
              </a:lnSpc>
            </a:pPr>
            <a:r>
              <a:rPr lang="en-US" sz="1286" dirty="0">
                <a:solidFill>
                  <a:srgbClr val="000000"/>
                </a:solidFill>
                <a:latin typeface="Nexa"/>
                <a:ea typeface="Nexa"/>
                <a:cs typeface="Nexa"/>
                <a:sym typeface="Nexa"/>
              </a:rPr>
              <a:t>Data Recovery</a:t>
            </a:r>
          </a:p>
        </p:txBody>
      </p:sp>
      <p:pic>
        <p:nvPicPr>
          <p:cNvPr id="39" name="Picture 2">
            <a:extLst>
              <a:ext uri="{FF2B5EF4-FFF2-40B4-BE49-F238E27FC236}">
                <a16:creationId xmlns:a16="http://schemas.microsoft.com/office/drawing/2014/main" id="{FA984E0A-489C-DAB3-FC95-B8F7EAB6AE53}"/>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339" t="-27658" r="51635" b="27658"/>
          <a:stretch/>
        </p:blipFill>
        <p:spPr bwMode="auto">
          <a:xfrm>
            <a:off x="489236" y="571142"/>
            <a:ext cx="974872" cy="12169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2D33861-1361-DB09-E2D8-8ECB7234556B}"/>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3933" b="36219"/>
          <a:stretch/>
        </p:blipFill>
        <p:spPr>
          <a:xfrm>
            <a:off x="1083551" y="4305973"/>
            <a:ext cx="1159032" cy="1158159"/>
          </a:xfrm>
          <a:prstGeom prst="ellipse">
            <a:avLst/>
          </a:prstGeom>
          <a:ln w="63500" cap="rnd">
            <a:solidFill>
              <a:schemeClr val="accent4">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a:extLst>
              <a:ext uri="{FF2B5EF4-FFF2-40B4-BE49-F238E27FC236}">
                <a16:creationId xmlns:a16="http://schemas.microsoft.com/office/drawing/2014/main" id="{08E7C1D4-4162-E102-7251-1B4EB4DBE99F}"/>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21242" r="8741"/>
          <a:stretch/>
        </p:blipFill>
        <p:spPr>
          <a:xfrm>
            <a:off x="1105927" y="5776182"/>
            <a:ext cx="1146985" cy="1159923"/>
          </a:xfrm>
          <a:prstGeom prst="ellipse">
            <a:avLst/>
          </a:prstGeom>
          <a:ln w="63500" cap="rnd">
            <a:solidFill>
              <a:schemeClr val="accent4">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7E187632-5732-E119-211D-DC3E5D9EB0B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05927" y="7251700"/>
            <a:ext cx="1152324" cy="1143000"/>
          </a:xfrm>
          <a:prstGeom prst="ellipse">
            <a:avLst/>
          </a:prstGeom>
          <a:ln w="63500" cap="rnd">
            <a:solidFill>
              <a:schemeClr val="accent4">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6" name="Freeform 3">
            <a:extLst>
              <a:ext uri="{FF2B5EF4-FFF2-40B4-BE49-F238E27FC236}">
                <a16:creationId xmlns:a16="http://schemas.microsoft.com/office/drawing/2014/main" id="{C50E24B0-6AA8-B2F1-08FE-C0777D682723}"/>
              </a:ext>
            </a:extLst>
          </p:cNvPr>
          <p:cNvSpPr/>
          <p:nvPr/>
        </p:nvSpPr>
        <p:spPr>
          <a:xfrm>
            <a:off x="1010092" y="9136685"/>
            <a:ext cx="443289" cy="443289"/>
          </a:xfrm>
          <a:custGeom>
            <a:avLst/>
            <a:gdLst/>
            <a:ahLst/>
            <a:cxnLst/>
            <a:rect l="l" t="t" r="r" b="b"/>
            <a:pathLst>
              <a:path w="443289" h="443289">
                <a:moveTo>
                  <a:pt x="0" y="0"/>
                </a:moveTo>
                <a:lnTo>
                  <a:pt x="443289" y="0"/>
                </a:lnTo>
                <a:lnTo>
                  <a:pt x="443289" y="443290"/>
                </a:lnTo>
                <a:lnTo>
                  <a:pt x="0" y="44329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7" name="Freeform 4">
            <a:hlinkClick r:id="rId17"/>
            <a:extLst>
              <a:ext uri="{FF2B5EF4-FFF2-40B4-BE49-F238E27FC236}">
                <a16:creationId xmlns:a16="http://schemas.microsoft.com/office/drawing/2014/main" id="{DEDB835F-783E-80AD-C0FE-E4A8AA3C4580}"/>
              </a:ext>
            </a:extLst>
          </p:cNvPr>
          <p:cNvSpPr/>
          <p:nvPr/>
        </p:nvSpPr>
        <p:spPr>
          <a:xfrm>
            <a:off x="1105927" y="9231535"/>
            <a:ext cx="251618" cy="251618"/>
          </a:xfrm>
          <a:custGeom>
            <a:avLst/>
            <a:gdLst/>
            <a:ahLst/>
            <a:cxnLst/>
            <a:rect l="l" t="t" r="r" b="b"/>
            <a:pathLst>
              <a:path w="251618" h="251618">
                <a:moveTo>
                  <a:pt x="0" y="0"/>
                </a:moveTo>
                <a:lnTo>
                  <a:pt x="251618" y="0"/>
                </a:lnTo>
                <a:lnTo>
                  <a:pt x="251618" y="251618"/>
                </a:lnTo>
                <a:lnTo>
                  <a:pt x="0" y="251618"/>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8" name="TextBox 13">
            <a:extLst>
              <a:ext uri="{FF2B5EF4-FFF2-40B4-BE49-F238E27FC236}">
                <a16:creationId xmlns:a16="http://schemas.microsoft.com/office/drawing/2014/main" id="{6B0912A6-665A-C8A1-041F-4DF116F0C146}"/>
              </a:ext>
            </a:extLst>
          </p:cNvPr>
          <p:cNvSpPr txBox="1"/>
          <p:nvPr/>
        </p:nvSpPr>
        <p:spPr>
          <a:xfrm>
            <a:off x="1601870" y="9358330"/>
            <a:ext cx="2770946" cy="228600"/>
          </a:xfrm>
          <a:prstGeom prst="rect">
            <a:avLst/>
          </a:prstGeom>
        </p:spPr>
        <p:txBody>
          <a:bodyPr lIns="0" tIns="0" rIns="0" bIns="0" rtlCol="0" anchor="t">
            <a:spAutoFit/>
          </a:bodyPr>
          <a:lstStyle/>
          <a:p>
            <a:pPr algn="l">
              <a:lnSpc>
                <a:spcPts val="1846"/>
              </a:lnSpc>
            </a:pPr>
            <a:r>
              <a:rPr lang="en-US" sz="1539" b="1" dirty="0">
                <a:solidFill>
                  <a:srgbClr val="000000"/>
                </a:solidFill>
                <a:latin typeface="Nexa Bold"/>
                <a:ea typeface="Nexa Bold"/>
                <a:cs typeface="Nexa Bold"/>
                <a:sym typeface="Nexa Bold"/>
              </a:rPr>
              <a:t>www.datarecovery-sa.com</a:t>
            </a:r>
          </a:p>
        </p:txBody>
      </p:sp>
      <p:sp>
        <p:nvSpPr>
          <p:cNvPr id="19" name="TextBox 14">
            <a:extLst>
              <a:ext uri="{FF2B5EF4-FFF2-40B4-BE49-F238E27FC236}">
                <a16:creationId xmlns:a16="http://schemas.microsoft.com/office/drawing/2014/main" id="{45B9F8B5-4145-8EAE-5B27-25DC1035785A}"/>
              </a:ext>
            </a:extLst>
          </p:cNvPr>
          <p:cNvSpPr txBox="1"/>
          <p:nvPr/>
        </p:nvSpPr>
        <p:spPr>
          <a:xfrm>
            <a:off x="1601870" y="9158305"/>
            <a:ext cx="1635350" cy="200025"/>
          </a:xfrm>
          <a:prstGeom prst="rect">
            <a:avLst/>
          </a:prstGeom>
        </p:spPr>
        <p:txBody>
          <a:bodyPr lIns="0" tIns="0" rIns="0" bIns="0" rtlCol="0" anchor="t">
            <a:spAutoFit/>
          </a:bodyPr>
          <a:lstStyle/>
          <a:p>
            <a:pPr algn="l">
              <a:lnSpc>
                <a:spcPts val="1615"/>
              </a:lnSpc>
            </a:pPr>
            <a:r>
              <a:rPr lang="en-US" sz="1346">
                <a:solidFill>
                  <a:srgbClr val="000000"/>
                </a:solidFill>
                <a:latin typeface="Nexa"/>
                <a:ea typeface="Nexa"/>
                <a:cs typeface="Nexa"/>
                <a:sym typeface="Nexa"/>
              </a:rPr>
              <a:t>Our Website</a:t>
            </a:r>
          </a:p>
        </p:txBody>
      </p:sp>
    </p:spTree>
    <p:extLst>
      <p:ext uri="{BB962C8B-B14F-4D97-AF65-F5344CB8AC3E}">
        <p14:creationId xmlns:p14="http://schemas.microsoft.com/office/powerpoint/2010/main" val="2497095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B878C3CF-2202-3FF8-3876-DA5488614BEA}"/>
              </a:ext>
            </a:extLst>
          </p:cNvPr>
          <p:cNvPicPr>
            <a:picLocks noChangeAspect="1"/>
          </p:cNvPicPr>
          <p:nvPr/>
        </p:nvPicPr>
        <p:blipFill>
          <a:blip r:embed="rId2">
            <a:alphaModFix amt="5000"/>
          </a:blip>
          <a:stretch>
            <a:fillRect/>
          </a:stretch>
        </p:blipFill>
        <p:spPr>
          <a:xfrm rot="16200000">
            <a:off x="-2902823" y="1581345"/>
            <a:ext cx="13387933" cy="7530712"/>
          </a:xfrm>
          <a:prstGeom prst="rect">
            <a:avLst/>
          </a:prstGeom>
        </p:spPr>
      </p:pic>
      <p:sp>
        <p:nvSpPr>
          <p:cNvPr id="5" name="Freeform 5"/>
          <p:cNvSpPr/>
          <p:nvPr/>
        </p:nvSpPr>
        <p:spPr>
          <a:xfrm rot="5400000">
            <a:off x="-1080720" y="5587417"/>
            <a:ext cx="4369950" cy="1524020"/>
          </a:xfrm>
          <a:custGeom>
            <a:avLst/>
            <a:gdLst/>
            <a:ahLst/>
            <a:cxnLst/>
            <a:rect l="l" t="t" r="r" b="b"/>
            <a:pathLst>
              <a:path w="4369950" h="1524020">
                <a:moveTo>
                  <a:pt x="0" y="0"/>
                </a:moveTo>
                <a:lnTo>
                  <a:pt x="4369949" y="0"/>
                </a:lnTo>
                <a:lnTo>
                  <a:pt x="4369949" y="1524019"/>
                </a:lnTo>
                <a:lnTo>
                  <a:pt x="0" y="152401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6" name="Group 6"/>
          <p:cNvGrpSpPr/>
          <p:nvPr/>
        </p:nvGrpSpPr>
        <p:grpSpPr>
          <a:xfrm>
            <a:off x="879859" y="4914308"/>
            <a:ext cx="1305950" cy="130595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2700">
              <a:solidFill>
                <a:srgbClr val="000000"/>
              </a:solidFill>
            </a:ln>
          </p:spPr>
        </p:sp>
      </p:grpSp>
      <p:grpSp>
        <p:nvGrpSpPr>
          <p:cNvPr id="10" name="Group 10"/>
          <p:cNvGrpSpPr/>
          <p:nvPr/>
        </p:nvGrpSpPr>
        <p:grpSpPr>
          <a:xfrm>
            <a:off x="890199" y="6386689"/>
            <a:ext cx="1305950" cy="130595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2700">
              <a:solidFill>
                <a:srgbClr val="000000"/>
              </a:solidFill>
            </a:ln>
          </p:spPr>
        </p:sp>
      </p:grpSp>
      <p:sp>
        <p:nvSpPr>
          <p:cNvPr id="20" name="TextBox 20"/>
          <p:cNvSpPr txBox="1"/>
          <p:nvPr/>
        </p:nvSpPr>
        <p:spPr>
          <a:xfrm>
            <a:off x="1010092" y="2124826"/>
            <a:ext cx="3799663" cy="1680154"/>
          </a:xfrm>
          <a:prstGeom prst="rect">
            <a:avLst/>
          </a:prstGeom>
        </p:spPr>
        <p:txBody>
          <a:bodyPr lIns="0" tIns="0" rIns="0" bIns="0" rtlCol="0" anchor="t">
            <a:spAutoFit/>
          </a:bodyPr>
          <a:lstStyle/>
          <a:p>
            <a:pPr algn="l">
              <a:lnSpc>
                <a:spcPts val="6684"/>
              </a:lnSpc>
            </a:pPr>
            <a:r>
              <a:rPr lang="en-US" sz="5570" b="1" dirty="0">
                <a:solidFill>
                  <a:srgbClr val="4C429A"/>
                </a:solidFill>
                <a:latin typeface="Nexa Bold"/>
                <a:ea typeface="Nexa Bold"/>
                <a:cs typeface="Nexa Bold"/>
                <a:sym typeface="Nexa Bold"/>
              </a:rPr>
              <a:t>Meet Our Team</a:t>
            </a:r>
          </a:p>
        </p:txBody>
      </p:sp>
      <p:sp>
        <p:nvSpPr>
          <p:cNvPr id="23" name="TextBox 23"/>
          <p:cNvSpPr txBox="1"/>
          <p:nvPr/>
        </p:nvSpPr>
        <p:spPr>
          <a:xfrm>
            <a:off x="2340441" y="5098537"/>
            <a:ext cx="2085861" cy="200824"/>
          </a:xfrm>
          <a:prstGeom prst="rect">
            <a:avLst/>
          </a:prstGeom>
        </p:spPr>
        <p:txBody>
          <a:bodyPr lIns="0" tIns="0" rIns="0" bIns="0" rtlCol="0" anchor="t">
            <a:spAutoFit/>
          </a:bodyPr>
          <a:lstStyle/>
          <a:p>
            <a:pPr algn="l">
              <a:lnSpc>
                <a:spcPts val="1555"/>
              </a:lnSpc>
            </a:pPr>
            <a:r>
              <a:rPr lang="en-US" sz="1296" b="1" dirty="0">
                <a:solidFill>
                  <a:srgbClr val="000000"/>
                </a:solidFill>
                <a:latin typeface="Nexa Bold"/>
                <a:ea typeface="Nexa Bold"/>
                <a:cs typeface="Nexa Bold"/>
                <a:sym typeface="Nexa Bold"/>
              </a:rPr>
              <a:t>Jiang Bu</a:t>
            </a:r>
          </a:p>
        </p:txBody>
      </p:sp>
      <p:sp>
        <p:nvSpPr>
          <p:cNvPr id="24" name="TextBox 24"/>
          <p:cNvSpPr txBox="1"/>
          <p:nvPr/>
        </p:nvSpPr>
        <p:spPr>
          <a:xfrm>
            <a:off x="2384795" y="5322183"/>
            <a:ext cx="2557668" cy="153888"/>
          </a:xfrm>
          <a:prstGeom prst="rect">
            <a:avLst/>
          </a:prstGeom>
        </p:spPr>
        <p:txBody>
          <a:bodyPr wrap="square" lIns="0" tIns="0" rIns="0" bIns="0" rtlCol="0" anchor="t">
            <a:spAutoFit/>
          </a:bodyPr>
          <a:lstStyle/>
          <a:p>
            <a:pPr algn="l">
              <a:lnSpc>
                <a:spcPts val="1241"/>
              </a:lnSpc>
            </a:pPr>
            <a:r>
              <a:rPr lang="en-US" sz="1034" dirty="0">
                <a:solidFill>
                  <a:srgbClr val="000000"/>
                </a:solidFill>
                <a:latin typeface="Nexa"/>
                <a:ea typeface="Nexa"/>
                <a:cs typeface="Nexa"/>
                <a:sym typeface="Nexa"/>
              </a:rPr>
              <a:t>Database Recovery Specialist</a:t>
            </a:r>
          </a:p>
        </p:txBody>
      </p:sp>
      <p:sp>
        <p:nvSpPr>
          <p:cNvPr id="25" name="TextBox 25"/>
          <p:cNvSpPr txBox="1"/>
          <p:nvPr/>
        </p:nvSpPr>
        <p:spPr>
          <a:xfrm>
            <a:off x="2384795" y="5557749"/>
            <a:ext cx="4503454" cy="833562"/>
          </a:xfrm>
          <a:prstGeom prst="rect">
            <a:avLst/>
          </a:prstGeom>
        </p:spPr>
        <p:txBody>
          <a:bodyPr wrap="square" lIns="0" tIns="0" rIns="0" bIns="0" rtlCol="0" anchor="t">
            <a:spAutoFit/>
          </a:bodyPr>
          <a:lstStyle/>
          <a:p>
            <a:pPr algn="just">
              <a:lnSpc>
                <a:spcPts val="1264"/>
              </a:lnSpc>
            </a:pPr>
            <a:r>
              <a:rPr lang="en-US" sz="1099" dirty="0">
                <a:solidFill>
                  <a:srgbClr val="000000"/>
                </a:solidFill>
                <a:latin typeface="Poppins"/>
                <a:ea typeface="Poppins"/>
                <a:cs typeface="Poppins"/>
                <a:sym typeface="Poppins"/>
              </a:rPr>
              <a:t>Jiang Bu is our expert specializing in the recovery of vital databases. Thanks to his deep experience in systems like Oracle and SQL, he repairs and retrieves data from damaged or corrupted databases, ensuring the business continuity of our clients effectively.</a:t>
            </a:r>
          </a:p>
        </p:txBody>
      </p:sp>
      <p:sp>
        <p:nvSpPr>
          <p:cNvPr id="26" name="TextBox 26"/>
          <p:cNvSpPr txBox="1"/>
          <p:nvPr/>
        </p:nvSpPr>
        <p:spPr>
          <a:xfrm>
            <a:off x="2395136" y="6585014"/>
            <a:ext cx="2017440" cy="200824"/>
          </a:xfrm>
          <a:prstGeom prst="rect">
            <a:avLst/>
          </a:prstGeom>
        </p:spPr>
        <p:txBody>
          <a:bodyPr lIns="0" tIns="0" rIns="0" bIns="0" rtlCol="0" anchor="t">
            <a:spAutoFit/>
          </a:bodyPr>
          <a:lstStyle/>
          <a:p>
            <a:pPr algn="l">
              <a:lnSpc>
                <a:spcPts val="1555"/>
              </a:lnSpc>
            </a:pPr>
            <a:r>
              <a:rPr lang="en-US" sz="1296" b="1" dirty="0">
                <a:solidFill>
                  <a:srgbClr val="000000"/>
                </a:solidFill>
                <a:latin typeface="Nexa Bold"/>
                <a:ea typeface="Nexa Bold"/>
                <a:cs typeface="Nexa Bold"/>
                <a:sym typeface="Nexa Bold"/>
              </a:rPr>
              <a:t>Ali Mohammad</a:t>
            </a:r>
          </a:p>
        </p:txBody>
      </p:sp>
      <p:sp>
        <p:nvSpPr>
          <p:cNvPr id="27" name="TextBox 27"/>
          <p:cNvSpPr txBox="1"/>
          <p:nvPr/>
        </p:nvSpPr>
        <p:spPr>
          <a:xfrm>
            <a:off x="2395135" y="6794564"/>
            <a:ext cx="3288115" cy="153888"/>
          </a:xfrm>
          <a:prstGeom prst="rect">
            <a:avLst/>
          </a:prstGeom>
        </p:spPr>
        <p:txBody>
          <a:bodyPr wrap="square" lIns="0" tIns="0" rIns="0" bIns="0" rtlCol="0" anchor="t">
            <a:spAutoFit/>
          </a:bodyPr>
          <a:lstStyle/>
          <a:p>
            <a:pPr algn="l">
              <a:lnSpc>
                <a:spcPts val="1241"/>
              </a:lnSpc>
            </a:pPr>
            <a:r>
              <a:rPr lang="en-US" sz="1034" dirty="0">
                <a:solidFill>
                  <a:srgbClr val="000000"/>
                </a:solidFill>
                <a:latin typeface="Nexa"/>
                <a:ea typeface="Nexa"/>
                <a:cs typeface="Nexa"/>
                <a:sym typeface="Nexa"/>
              </a:rPr>
              <a:t>Deep Learning and Technical Support Engineer</a:t>
            </a:r>
          </a:p>
        </p:txBody>
      </p:sp>
      <p:sp>
        <p:nvSpPr>
          <p:cNvPr id="28" name="TextBox 28"/>
          <p:cNvSpPr txBox="1"/>
          <p:nvPr/>
        </p:nvSpPr>
        <p:spPr>
          <a:xfrm>
            <a:off x="2395136" y="7030130"/>
            <a:ext cx="4493113" cy="833562"/>
          </a:xfrm>
          <a:prstGeom prst="rect">
            <a:avLst/>
          </a:prstGeom>
        </p:spPr>
        <p:txBody>
          <a:bodyPr wrap="square" lIns="0" tIns="0" rIns="0" bIns="0" rtlCol="0" anchor="t">
            <a:spAutoFit/>
          </a:bodyPr>
          <a:lstStyle/>
          <a:p>
            <a:pPr algn="just">
              <a:lnSpc>
                <a:spcPts val="1264"/>
              </a:lnSpc>
            </a:pPr>
            <a:r>
              <a:rPr lang="en-US" sz="1099" dirty="0">
                <a:solidFill>
                  <a:srgbClr val="000000"/>
                </a:solidFill>
                <a:latin typeface="Poppins"/>
                <a:ea typeface="Poppins"/>
                <a:cs typeface="Poppins"/>
                <a:sym typeface="Poppins"/>
              </a:rPr>
              <a:t>Ali Mohamed combines his expertise in deep learning engineering with providing advanced technical support. He works on developing smart and innovative solutions to improve data recovery processes and provides the necessary technical support to ensure our clients have the best possible experience.</a:t>
            </a:r>
          </a:p>
        </p:txBody>
      </p:sp>
      <p:sp>
        <p:nvSpPr>
          <p:cNvPr id="32" name="Freeform 32"/>
          <p:cNvSpPr/>
          <p:nvPr/>
        </p:nvSpPr>
        <p:spPr>
          <a:xfrm flipV="1">
            <a:off x="4942463" y="-770822"/>
            <a:ext cx="4686483" cy="4575179"/>
          </a:xfrm>
          <a:custGeom>
            <a:avLst/>
            <a:gdLst/>
            <a:ahLst/>
            <a:cxnLst/>
            <a:rect l="l" t="t" r="r" b="b"/>
            <a:pathLst>
              <a:path w="4686483" h="4575179">
                <a:moveTo>
                  <a:pt x="0" y="4575179"/>
                </a:moveTo>
                <a:lnTo>
                  <a:pt x="4686484" y="4575179"/>
                </a:lnTo>
                <a:lnTo>
                  <a:pt x="4686484" y="0"/>
                </a:lnTo>
                <a:lnTo>
                  <a:pt x="0" y="0"/>
                </a:lnTo>
                <a:lnTo>
                  <a:pt x="0" y="4575179"/>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3" name="Freeform 33"/>
          <p:cNvSpPr/>
          <p:nvPr/>
        </p:nvSpPr>
        <p:spPr>
          <a:xfrm>
            <a:off x="4942463" y="3118602"/>
            <a:ext cx="616498" cy="616498"/>
          </a:xfrm>
          <a:custGeom>
            <a:avLst/>
            <a:gdLst/>
            <a:ahLst/>
            <a:cxnLst/>
            <a:rect l="l" t="t" r="r" b="b"/>
            <a:pathLst>
              <a:path w="616498" h="616498">
                <a:moveTo>
                  <a:pt x="0" y="0"/>
                </a:moveTo>
                <a:lnTo>
                  <a:pt x="616498" y="0"/>
                </a:lnTo>
                <a:lnTo>
                  <a:pt x="616498" y="616498"/>
                </a:lnTo>
                <a:lnTo>
                  <a:pt x="0" y="6164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4" name="Freeform 34"/>
          <p:cNvSpPr/>
          <p:nvPr/>
        </p:nvSpPr>
        <p:spPr>
          <a:xfrm>
            <a:off x="6081335" y="8689732"/>
            <a:ext cx="937147" cy="937147"/>
          </a:xfrm>
          <a:custGeom>
            <a:avLst/>
            <a:gdLst/>
            <a:ahLst/>
            <a:cxnLst/>
            <a:rect l="l" t="t" r="r" b="b"/>
            <a:pathLst>
              <a:path w="937147" h="937147">
                <a:moveTo>
                  <a:pt x="0" y="0"/>
                </a:moveTo>
                <a:lnTo>
                  <a:pt x="937147" y="0"/>
                </a:lnTo>
                <a:lnTo>
                  <a:pt x="937147" y="937147"/>
                </a:lnTo>
                <a:lnTo>
                  <a:pt x="0" y="93714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5" name="Freeform 35"/>
          <p:cNvSpPr/>
          <p:nvPr/>
        </p:nvSpPr>
        <p:spPr>
          <a:xfrm>
            <a:off x="5858844" y="9009044"/>
            <a:ext cx="444982" cy="444982"/>
          </a:xfrm>
          <a:custGeom>
            <a:avLst/>
            <a:gdLst/>
            <a:ahLst/>
            <a:cxnLst/>
            <a:rect l="l" t="t" r="r" b="b"/>
            <a:pathLst>
              <a:path w="444982" h="444982">
                <a:moveTo>
                  <a:pt x="0" y="0"/>
                </a:moveTo>
                <a:lnTo>
                  <a:pt x="444982" y="0"/>
                </a:lnTo>
                <a:lnTo>
                  <a:pt x="444982" y="444982"/>
                </a:lnTo>
                <a:lnTo>
                  <a:pt x="0" y="4449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6" name="Freeform 36"/>
          <p:cNvSpPr/>
          <p:nvPr/>
        </p:nvSpPr>
        <p:spPr>
          <a:xfrm>
            <a:off x="-594903" y="2275217"/>
            <a:ext cx="1055115" cy="1055115"/>
          </a:xfrm>
          <a:custGeom>
            <a:avLst/>
            <a:gdLst/>
            <a:ahLst/>
            <a:cxnLst/>
            <a:rect l="l" t="t" r="r" b="b"/>
            <a:pathLst>
              <a:path w="1055115" h="1055115">
                <a:moveTo>
                  <a:pt x="0" y="0"/>
                </a:moveTo>
                <a:lnTo>
                  <a:pt x="1055115" y="0"/>
                </a:lnTo>
                <a:lnTo>
                  <a:pt x="1055115" y="1055115"/>
                </a:lnTo>
                <a:lnTo>
                  <a:pt x="0" y="105511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7" name="TextBox 12">
            <a:extLst>
              <a:ext uri="{FF2B5EF4-FFF2-40B4-BE49-F238E27FC236}">
                <a16:creationId xmlns:a16="http://schemas.microsoft.com/office/drawing/2014/main" id="{34D30DA6-8885-AAE3-611B-32A4C536C436}"/>
              </a:ext>
            </a:extLst>
          </p:cNvPr>
          <p:cNvSpPr txBox="1"/>
          <p:nvPr/>
        </p:nvSpPr>
        <p:spPr>
          <a:xfrm>
            <a:off x="1693893" y="1195391"/>
            <a:ext cx="1689479" cy="214546"/>
          </a:xfrm>
          <a:prstGeom prst="rect">
            <a:avLst/>
          </a:prstGeom>
        </p:spPr>
        <p:txBody>
          <a:bodyPr lIns="0" tIns="0" rIns="0" bIns="0" rtlCol="0" anchor="t">
            <a:spAutoFit/>
          </a:bodyPr>
          <a:lstStyle/>
          <a:p>
            <a:pPr algn="l">
              <a:lnSpc>
                <a:spcPts val="1693"/>
              </a:lnSpc>
            </a:pPr>
            <a:r>
              <a:rPr lang="en-US" sz="1411" b="1" dirty="0" err="1">
                <a:solidFill>
                  <a:srgbClr val="000000"/>
                </a:solidFill>
                <a:latin typeface="Nexa Bold"/>
                <a:ea typeface="Nexa Bold"/>
                <a:cs typeface="Nexa Bold"/>
                <a:sym typeface="Nexa Bold"/>
              </a:rPr>
              <a:t>Osool</a:t>
            </a:r>
            <a:endParaRPr lang="en-US" sz="1411" b="1" dirty="0">
              <a:solidFill>
                <a:srgbClr val="000000"/>
              </a:solidFill>
              <a:latin typeface="Nexa Bold"/>
              <a:ea typeface="Nexa Bold"/>
              <a:cs typeface="Nexa Bold"/>
              <a:sym typeface="Nexa Bold"/>
            </a:endParaRPr>
          </a:p>
        </p:txBody>
      </p:sp>
      <p:sp>
        <p:nvSpPr>
          <p:cNvPr id="38" name="TextBox 19">
            <a:extLst>
              <a:ext uri="{FF2B5EF4-FFF2-40B4-BE49-F238E27FC236}">
                <a16:creationId xmlns:a16="http://schemas.microsoft.com/office/drawing/2014/main" id="{4D237F48-E6A3-CA2D-0B8A-1A61DA0F111E}"/>
              </a:ext>
            </a:extLst>
          </p:cNvPr>
          <p:cNvSpPr txBox="1"/>
          <p:nvPr/>
        </p:nvSpPr>
        <p:spPr>
          <a:xfrm>
            <a:off x="1693893" y="1430787"/>
            <a:ext cx="2086107" cy="192360"/>
          </a:xfrm>
          <a:prstGeom prst="rect">
            <a:avLst/>
          </a:prstGeom>
        </p:spPr>
        <p:txBody>
          <a:bodyPr lIns="0" tIns="0" rIns="0" bIns="0" rtlCol="0" anchor="t">
            <a:spAutoFit/>
          </a:bodyPr>
          <a:lstStyle/>
          <a:p>
            <a:pPr algn="l">
              <a:lnSpc>
                <a:spcPts val="1543"/>
              </a:lnSpc>
            </a:pPr>
            <a:r>
              <a:rPr lang="en-US" sz="1286" dirty="0">
                <a:solidFill>
                  <a:srgbClr val="000000"/>
                </a:solidFill>
                <a:latin typeface="Nexa"/>
                <a:ea typeface="Nexa"/>
                <a:cs typeface="Nexa"/>
                <a:sym typeface="Nexa"/>
              </a:rPr>
              <a:t>Data Recovery</a:t>
            </a:r>
          </a:p>
        </p:txBody>
      </p:sp>
      <p:pic>
        <p:nvPicPr>
          <p:cNvPr id="39" name="Picture 2">
            <a:extLst>
              <a:ext uri="{FF2B5EF4-FFF2-40B4-BE49-F238E27FC236}">
                <a16:creationId xmlns:a16="http://schemas.microsoft.com/office/drawing/2014/main" id="{FA984E0A-489C-DAB3-FC95-B8F7EAB6AE53}"/>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339" t="-27658" r="51635" b="27658"/>
          <a:stretch/>
        </p:blipFill>
        <p:spPr bwMode="auto">
          <a:xfrm>
            <a:off x="489236" y="571142"/>
            <a:ext cx="974872" cy="1216942"/>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3">
            <a:extLst>
              <a:ext uri="{FF2B5EF4-FFF2-40B4-BE49-F238E27FC236}">
                <a16:creationId xmlns:a16="http://schemas.microsoft.com/office/drawing/2014/main" id="{C50E24B0-6AA8-B2F1-08FE-C0777D682723}"/>
              </a:ext>
            </a:extLst>
          </p:cNvPr>
          <p:cNvSpPr/>
          <p:nvPr/>
        </p:nvSpPr>
        <p:spPr>
          <a:xfrm>
            <a:off x="1010092" y="9136685"/>
            <a:ext cx="443289" cy="443289"/>
          </a:xfrm>
          <a:custGeom>
            <a:avLst/>
            <a:gdLst/>
            <a:ahLst/>
            <a:cxnLst/>
            <a:rect l="l" t="t" r="r" b="b"/>
            <a:pathLst>
              <a:path w="443289" h="443289">
                <a:moveTo>
                  <a:pt x="0" y="0"/>
                </a:moveTo>
                <a:lnTo>
                  <a:pt x="443289" y="0"/>
                </a:lnTo>
                <a:lnTo>
                  <a:pt x="443289" y="443290"/>
                </a:lnTo>
                <a:lnTo>
                  <a:pt x="0" y="44329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7" name="Freeform 4">
            <a:hlinkClick r:id="rId14"/>
            <a:extLst>
              <a:ext uri="{FF2B5EF4-FFF2-40B4-BE49-F238E27FC236}">
                <a16:creationId xmlns:a16="http://schemas.microsoft.com/office/drawing/2014/main" id="{DEDB835F-783E-80AD-C0FE-E4A8AA3C4580}"/>
              </a:ext>
            </a:extLst>
          </p:cNvPr>
          <p:cNvSpPr/>
          <p:nvPr/>
        </p:nvSpPr>
        <p:spPr>
          <a:xfrm>
            <a:off x="1105927" y="9231535"/>
            <a:ext cx="251618" cy="251618"/>
          </a:xfrm>
          <a:custGeom>
            <a:avLst/>
            <a:gdLst/>
            <a:ahLst/>
            <a:cxnLst/>
            <a:rect l="l" t="t" r="r" b="b"/>
            <a:pathLst>
              <a:path w="251618" h="251618">
                <a:moveTo>
                  <a:pt x="0" y="0"/>
                </a:moveTo>
                <a:lnTo>
                  <a:pt x="251618" y="0"/>
                </a:lnTo>
                <a:lnTo>
                  <a:pt x="251618" y="251618"/>
                </a:lnTo>
                <a:lnTo>
                  <a:pt x="0" y="25161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8" name="TextBox 13">
            <a:extLst>
              <a:ext uri="{FF2B5EF4-FFF2-40B4-BE49-F238E27FC236}">
                <a16:creationId xmlns:a16="http://schemas.microsoft.com/office/drawing/2014/main" id="{6B0912A6-665A-C8A1-041F-4DF116F0C146}"/>
              </a:ext>
            </a:extLst>
          </p:cNvPr>
          <p:cNvSpPr txBox="1"/>
          <p:nvPr/>
        </p:nvSpPr>
        <p:spPr>
          <a:xfrm>
            <a:off x="1601870" y="9358330"/>
            <a:ext cx="2770946" cy="228600"/>
          </a:xfrm>
          <a:prstGeom prst="rect">
            <a:avLst/>
          </a:prstGeom>
        </p:spPr>
        <p:txBody>
          <a:bodyPr lIns="0" tIns="0" rIns="0" bIns="0" rtlCol="0" anchor="t">
            <a:spAutoFit/>
          </a:bodyPr>
          <a:lstStyle/>
          <a:p>
            <a:pPr algn="l">
              <a:lnSpc>
                <a:spcPts val="1846"/>
              </a:lnSpc>
            </a:pPr>
            <a:r>
              <a:rPr lang="en-US" sz="1539" b="1" dirty="0">
                <a:solidFill>
                  <a:srgbClr val="000000"/>
                </a:solidFill>
                <a:latin typeface="Nexa Bold"/>
                <a:ea typeface="Nexa Bold"/>
                <a:cs typeface="Nexa Bold"/>
                <a:sym typeface="Nexa Bold"/>
              </a:rPr>
              <a:t>www.datarecovery-sa.com</a:t>
            </a:r>
          </a:p>
        </p:txBody>
      </p:sp>
      <p:sp>
        <p:nvSpPr>
          <p:cNvPr id="19" name="TextBox 14">
            <a:extLst>
              <a:ext uri="{FF2B5EF4-FFF2-40B4-BE49-F238E27FC236}">
                <a16:creationId xmlns:a16="http://schemas.microsoft.com/office/drawing/2014/main" id="{45B9F8B5-4145-8EAE-5B27-25DC1035785A}"/>
              </a:ext>
            </a:extLst>
          </p:cNvPr>
          <p:cNvSpPr txBox="1"/>
          <p:nvPr/>
        </p:nvSpPr>
        <p:spPr>
          <a:xfrm>
            <a:off x="1601870" y="9158305"/>
            <a:ext cx="1635350" cy="200025"/>
          </a:xfrm>
          <a:prstGeom prst="rect">
            <a:avLst/>
          </a:prstGeom>
        </p:spPr>
        <p:txBody>
          <a:bodyPr lIns="0" tIns="0" rIns="0" bIns="0" rtlCol="0" anchor="t">
            <a:spAutoFit/>
          </a:bodyPr>
          <a:lstStyle/>
          <a:p>
            <a:pPr algn="l">
              <a:lnSpc>
                <a:spcPts val="1615"/>
              </a:lnSpc>
            </a:pPr>
            <a:r>
              <a:rPr lang="en-US" sz="1346">
                <a:solidFill>
                  <a:srgbClr val="000000"/>
                </a:solidFill>
                <a:latin typeface="Nexa"/>
                <a:ea typeface="Nexa"/>
                <a:cs typeface="Nexa"/>
                <a:sym typeface="Nexa"/>
              </a:rPr>
              <a:t>Our Website</a:t>
            </a:r>
          </a:p>
        </p:txBody>
      </p:sp>
      <p:pic>
        <p:nvPicPr>
          <p:cNvPr id="2" name="Picture 1">
            <a:extLst>
              <a:ext uri="{FF2B5EF4-FFF2-40B4-BE49-F238E27FC236}">
                <a16:creationId xmlns:a16="http://schemas.microsoft.com/office/drawing/2014/main" id="{E34892B4-A68B-B4B5-D362-72CC79C6AB8B}"/>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39560" y="5004908"/>
            <a:ext cx="1183119" cy="1124749"/>
          </a:xfrm>
          <a:prstGeom prst="ellipse">
            <a:avLst/>
          </a:prstGeom>
          <a:ln w="63500" cap="rnd">
            <a:solidFill>
              <a:schemeClr val="accent4">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Picture 2">
            <a:extLst>
              <a:ext uri="{FF2B5EF4-FFF2-40B4-BE49-F238E27FC236}">
                <a16:creationId xmlns:a16="http://schemas.microsoft.com/office/drawing/2014/main" id="{D8EC6F25-5E78-B8B1-281F-12B137BC75D7}"/>
              </a:ext>
            </a:extLst>
          </p:cNvPr>
          <p:cNvPicPr>
            <a:picLocks noChangeAspect="1"/>
          </p:cNvPicPr>
          <p:nvPr/>
        </p:nvPicPr>
        <p:blipFill>
          <a:blip r:embed="rId18"/>
          <a:stretch>
            <a:fillRect/>
          </a:stretch>
        </p:blipFill>
        <p:spPr>
          <a:xfrm>
            <a:off x="967221" y="6468874"/>
            <a:ext cx="1151906" cy="1141580"/>
          </a:xfrm>
          <a:prstGeom prst="ellipse">
            <a:avLst/>
          </a:prstGeom>
          <a:ln w="63500" cap="rnd">
            <a:solidFill>
              <a:schemeClr val="accent4">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61669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0D8F475A-92FE-CC41-DB25-379907366830}"/>
              </a:ext>
            </a:extLst>
          </p:cNvPr>
          <p:cNvPicPr>
            <a:picLocks noChangeAspect="1"/>
          </p:cNvPicPr>
          <p:nvPr/>
        </p:nvPicPr>
        <p:blipFill>
          <a:blip r:embed="rId2">
            <a:alphaModFix amt="5000"/>
          </a:blip>
          <a:stretch>
            <a:fillRect/>
          </a:stretch>
        </p:blipFill>
        <p:spPr>
          <a:xfrm rot="16200000">
            <a:off x="-2902823" y="1581345"/>
            <a:ext cx="13387933" cy="7530712"/>
          </a:xfrm>
          <a:prstGeom prst="rect">
            <a:avLst/>
          </a:prstGeom>
        </p:spPr>
      </p:pic>
      <p:sp>
        <p:nvSpPr>
          <p:cNvPr id="3" name="Freeform 3"/>
          <p:cNvSpPr/>
          <p:nvPr/>
        </p:nvSpPr>
        <p:spPr>
          <a:xfrm rot="-10800000">
            <a:off x="1010092" y="5016716"/>
            <a:ext cx="2572230" cy="1647756"/>
          </a:xfrm>
          <a:custGeom>
            <a:avLst/>
            <a:gdLst/>
            <a:ahLst/>
            <a:cxnLst/>
            <a:rect l="l" t="t" r="r" b="b"/>
            <a:pathLst>
              <a:path w="2572230" h="1647756">
                <a:moveTo>
                  <a:pt x="0" y="0"/>
                </a:moveTo>
                <a:lnTo>
                  <a:pt x="2572230" y="0"/>
                </a:lnTo>
                <a:lnTo>
                  <a:pt x="2572230" y="1647756"/>
                </a:lnTo>
                <a:lnTo>
                  <a:pt x="0" y="1647756"/>
                </a:lnTo>
                <a:lnTo>
                  <a:pt x="0" y="0"/>
                </a:lnTo>
                <a:close/>
              </a:path>
            </a:pathLst>
          </a:custGeom>
          <a:blipFill>
            <a:blip r:embed="rId3">
              <a:extLst>
                <a:ext uri="{96DAC541-7B7A-43D3-8B79-37D633B846F1}">
                  <asvg:svgBlip xmlns:asvg="http://schemas.microsoft.com/office/drawing/2016/SVG/main" r:embed="rId4"/>
                </a:ext>
              </a:extLst>
            </a:blip>
            <a:stretch>
              <a:fillRect l="-182298" t="-31425" b="-88915"/>
            </a:stretch>
          </a:blipFill>
        </p:spPr>
      </p:sp>
      <p:sp>
        <p:nvSpPr>
          <p:cNvPr id="4" name="Freeform 4"/>
          <p:cNvSpPr/>
          <p:nvPr/>
        </p:nvSpPr>
        <p:spPr>
          <a:xfrm rot="-10800000">
            <a:off x="3918613" y="5016716"/>
            <a:ext cx="2572230" cy="1647756"/>
          </a:xfrm>
          <a:custGeom>
            <a:avLst/>
            <a:gdLst/>
            <a:ahLst/>
            <a:cxnLst/>
            <a:rect l="l" t="t" r="r" b="b"/>
            <a:pathLst>
              <a:path w="2572230" h="1647756">
                <a:moveTo>
                  <a:pt x="0" y="0"/>
                </a:moveTo>
                <a:lnTo>
                  <a:pt x="2572230" y="0"/>
                </a:lnTo>
                <a:lnTo>
                  <a:pt x="2572230" y="1647756"/>
                </a:lnTo>
                <a:lnTo>
                  <a:pt x="0" y="1647756"/>
                </a:lnTo>
                <a:lnTo>
                  <a:pt x="0" y="0"/>
                </a:lnTo>
                <a:close/>
              </a:path>
            </a:pathLst>
          </a:custGeom>
          <a:blipFill>
            <a:blip r:embed="rId5">
              <a:extLst>
                <a:ext uri="{96DAC541-7B7A-43D3-8B79-37D633B846F1}">
                  <asvg:svgBlip xmlns:asvg="http://schemas.microsoft.com/office/drawing/2016/SVG/main" r:embed="rId6"/>
                </a:ext>
              </a:extLst>
            </a:blip>
            <a:stretch>
              <a:fillRect l="-182298" t="-31425" b="-88915"/>
            </a:stretch>
          </a:blipFill>
        </p:spPr>
      </p:sp>
      <p:sp>
        <p:nvSpPr>
          <p:cNvPr id="5" name="Freeform 5"/>
          <p:cNvSpPr/>
          <p:nvPr/>
        </p:nvSpPr>
        <p:spPr>
          <a:xfrm rot="5400000" flipH="1" flipV="1">
            <a:off x="-1486738" y="7355849"/>
            <a:ext cx="3876369" cy="5061636"/>
          </a:xfrm>
          <a:custGeom>
            <a:avLst/>
            <a:gdLst/>
            <a:ahLst/>
            <a:cxnLst/>
            <a:rect l="l" t="t" r="r" b="b"/>
            <a:pathLst>
              <a:path w="3876369" h="5061636">
                <a:moveTo>
                  <a:pt x="3876369" y="5061636"/>
                </a:moveTo>
                <a:lnTo>
                  <a:pt x="0" y="5061636"/>
                </a:lnTo>
                <a:lnTo>
                  <a:pt x="0" y="0"/>
                </a:lnTo>
                <a:lnTo>
                  <a:pt x="3876369" y="0"/>
                </a:lnTo>
                <a:lnTo>
                  <a:pt x="3876369" y="5061636"/>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rot="-10800000">
            <a:off x="1010092" y="6920841"/>
            <a:ext cx="2572230" cy="1647756"/>
          </a:xfrm>
          <a:custGeom>
            <a:avLst/>
            <a:gdLst/>
            <a:ahLst/>
            <a:cxnLst/>
            <a:rect l="l" t="t" r="r" b="b"/>
            <a:pathLst>
              <a:path w="2572230" h="1647756">
                <a:moveTo>
                  <a:pt x="0" y="0"/>
                </a:moveTo>
                <a:lnTo>
                  <a:pt x="2572230" y="0"/>
                </a:lnTo>
                <a:lnTo>
                  <a:pt x="2572230" y="1647755"/>
                </a:lnTo>
                <a:lnTo>
                  <a:pt x="0" y="1647755"/>
                </a:lnTo>
                <a:lnTo>
                  <a:pt x="0" y="0"/>
                </a:lnTo>
                <a:close/>
              </a:path>
            </a:pathLst>
          </a:custGeom>
          <a:blipFill>
            <a:blip r:embed="rId5">
              <a:extLst>
                <a:ext uri="{96DAC541-7B7A-43D3-8B79-37D633B846F1}">
                  <asvg:svgBlip xmlns:asvg="http://schemas.microsoft.com/office/drawing/2016/SVG/main" r:embed="rId6"/>
                </a:ext>
              </a:extLst>
            </a:blip>
            <a:stretch>
              <a:fillRect l="-182298" t="-31425" b="-88915"/>
            </a:stretch>
          </a:blipFill>
        </p:spPr>
      </p:sp>
      <p:sp>
        <p:nvSpPr>
          <p:cNvPr id="7" name="Freeform 7"/>
          <p:cNvSpPr/>
          <p:nvPr/>
        </p:nvSpPr>
        <p:spPr>
          <a:xfrm rot="-10800000">
            <a:off x="3918613" y="6920841"/>
            <a:ext cx="2572230" cy="1647756"/>
          </a:xfrm>
          <a:custGeom>
            <a:avLst/>
            <a:gdLst/>
            <a:ahLst/>
            <a:cxnLst/>
            <a:rect l="l" t="t" r="r" b="b"/>
            <a:pathLst>
              <a:path w="2572230" h="1647756">
                <a:moveTo>
                  <a:pt x="0" y="0"/>
                </a:moveTo>
                <a:lnTo>
                  <a:pt x="2572230" y="0"/>
                </a:lnTo>
                <a:lnTo>
                  <a:pt x="2572230" y="1647755"/>
                </a:lnTo>
                <a:lnTo>
                  <a:pt x="0" y="1647755"/>
                </a:lnTo>
                <a:lnTo>
                  <a:pt x="0" y="0"/>
                </a:lnTo>
                <a:close/>
              </a:path>
            </a:pathLst>
          </a:custGeom>
          <a:blipFill>
            <a:blip r:embed="rId3">
              <a:extLst>
                <a:ext uri="{96DAC541-7B7A-43D3-8B79-37D633B846F1}">
                  <asvg:svgBlip xmlns:asvg="http://schemas.microsoft.com/office/drawing/2016/SVG/main" r:embed="rId4"/>
                </a:ext>
              </a:extLst>
            </a:blip>
            <a:stretch>
              <a:fillRect l="-182298" t="-31425" b="-88915"/>
            </a:stretch>
          </a:blipFill>
        </p:spPr>
      </p:sp>
      <p:sp>
        <p:nvSpPr>
          <p:cNvPr id="10" name="Freeform 10"/>
          <p:cNvSpPr/>
          <p:nvPr/>
        </p:nvSpPr>
        <p:spPr>
          <a:xfrm>
            <a:off x="2900467" y="4918605"/>
            <a:ext cx="458003" cy="458003"/>
          </a:xfrm>
          <a:custGeom>
            <a:avLst/>
            <a:gdLst/>
            <a:ahLst/>
            <a:cxnLst/>
            <a:rect l="l" t="t" r="r" b="b"/>
            <a:pathLst>
              <a:path w="458003" h="458003">
                <a:moveTo>
                  <a:pt x="0" y="0"/>
                </a:moveTo>
                <a:lnTo>
                  <a:pt x="458004" y="0"/>
                </a:lnTo>
                <a:lnTo>
                  <a:pt x="458004" y="458003"/>
                </a:lnTo>
                <a:lnTo>
                  <a:pt x="0" y="45800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TextBox 13"/>
          <p:cNvSpPr txBox="1"/>
          <p:nvPr/>
        </p:nvSpPr>
        <p:spPr>
          <a:xfrm>
            <a:off x="1010092" y="2155159"/>
            <a:ext cx="3958064" cy="1680154"/>
          </a:xfrm>
          <a:prstGeom prst="rect">
            <a:avLst/>
          </a:prstGeom>
        </p:spPr>
        <p:txBody>
          <a:bodyPr lIns="0" tIns="0" rIns="0" bIns="0" rtlCol="0" anchor="t">
            <a:spAutoFit/>
          </a:bodyPr>
          <a:lstStyle/>
          <a:p>
            <a:pPr algn="l">
              <a:lnSpc>
                <a:spcPts val="6684"/>
              </a:lnSpc>
            </a:pPr>
            <a:r>
              <a:rPr lang="en-US" sz="5570" b="1">
                <a:solidFill>
                  <a:srgbClr val="4C429A"/>
                </a:solidFill>
                <a:latin typeface="Nexa Bold"/>
                <a:ea typeface="Nexa Bold"/>
                <a:cs typeface="Nexa Bold"/>
                <a:sym typeface="Nexa Bold"/>
              </a:rPr>
              <a:t>Why Choose Us</a:t>
            </a:r>
          </a:p>
        </p:txBody>
      </p:sp>
      <p:sp>
        <p:nvSpPr>
          <p:cNvPr id="16" name="TextBox 16"/>
          <p:cNvSpPr txBox="1"/>
          <p:nvPr/>
        </p:nvSpPr>
        <p:spPr>
          <a:xfrm>
            <a:off x="1010092" y="4184397"/>
            <a:ext cx="5492927" cy="333425"/>
          </a:xfrm>
          <a:prstGeom prst="rect">
            <a:avLst/>
          </a:prstGeom>
        </p:spPr>
        <p:txBody>
          <a:bodyPr lIns="0" tIns="0" rIns="0" bIns="0" rtlCol="0" anchor="t">
            <a:spAutoFit/>
          </a:bodyPr>
          <a:lstStyle/>
          <a:p>
            <a:pPr algn="just">
              <a:lnSpc>
                <a:spcPts val="1264"/>
              </a:lnSpc>
            </a:pPr>
            <a:r>
              <a:rPr lang="en-US" sz="1099" dirty="0">
                <a:solidFill>
                  <a:srgbClr val="000000"/>
                </a:solidFill>
                <a:latin typeface="Poppins"/>
                <a:ea typeface="Poppins"/>
                <a:cs typeface="Poppins"/>
                <a:sym typeface="Poppins"/>
              </a:rPr>
              <a:t>We understand how important your data is, which is why we give you good reasons that make us your ideal partner for its recovery:</a:t>
            </a:r>
          </a:p>
        </p:txBody>
      </p:sp>
      <p:sp>
        <p:nvSpPr>
          <p:cNvPr id="17" name="TextBox 17"/>
          <p:cNvSpPr txBox="1"/>
          <p:nvPr/>
        </p:nvSpPr>
        <p:spPr>
          <a:xfrm>
            <a:off x="1200298" y="5252644"/>
            <a:ext cx="2056986" cy="406009"/>
          </a:xfrm>
          <a:prstGeom prst="rect">
            <a:avLst/>
          </a:prstGeom>
        </p:spPr>
        <p:txBody>
          <a:bodyPr wrap="square" lIns="0" tIns="0" rIns="0" bIns="0" rtlCol="0" anchor="t">
            <a:spAutoFit/>
          </a:bodyPr>
          <a:lstStyle/>
          <a:p>
            <a:pPr algn="l">
              <a:lnSpc>
                <a:spcPts val="1555"/>
              </a:lnSpc>
            </a:pPr>
            <a:r>
              <a:rPr lang="en-US" sz="1296" b="1" dirty="0">
                <a:solidFill>
                  <a:srgbClr val="FFFFFF"/>
                </a:solidFill>
                <a:latin typeface="Nexa Bold"/>
                <a:ea typeface="Nexa Bold"/>
                <a:cs typeface="Nexa Bold"/>
                <a:sym typeface="Nexa Bold"/>
              </a:rPr>
              <a:t>Over 18 Years of Experience</a:t>
            </a:r>
          </a:p>
        </p:txBody>
      </p:sp>
      <p:sp>
        <p:nvSpPr>
          <p:cNvPr id="18" name="TextBox 18"/>
          <p:cNvSpPr txBox="1"/>
          <p:nvPr/>
        </p:nvSpPr>
        <p:spPr>
          <a:xfrm>
            <a:off x="1204136" y="5688735"/>
            <a:ext cx="2124528" cy="765979"/>
          </a:xfrm>
          <a:prstGeom prst="rect">
            <a:avLst/>
          </a:prstGeom>
        </p:spPr>
        <p:txBody>
          <a:bodyPr lIns="0" tIns="0" rIns="0" bIns="0" rtlCol="0" anchor="t">
            <a:spAutoFit/>
          </a:bodyPr>
          <a:lstStyle/>
          <a:p>
            <a:pPr>
              <a:lnSpc>
                <a:spcPts val="1161"/>
              </a:lnSpc>
            </a:pPr>
            <a:r>
              <a:rPr lang="en-US" sz="967" dirty="0">
                <a:solidFill>
                  <a:srgbClr val="FFFFFF"/>
                </a:solidFill>
                <a:latin typeface="Nexa"/>
                <a:ea typeface="Nexa"/>
                <a:cs typeface="Nexa"/>
                <a:sym typeface="Nexa"/>
              </a:rPr>
              <a:t>Many years of success and excellence in customer service and complex data recovery, which has established our position as leaders in the field.</a:t>
            </a:r>
          </a:p>
        </p:txBody>
      </p:sp>
      <p:sp>
        <p:nvSpPr>
          <p:cNvPr id="19" name="TextBox 19"/>
          <p:cNvSpPr txBox="1"/>
          <p:nvPr/>
        </p:nvSpPr>
        <p:spPr>
          <a:xfrm>
            <a:off x="4134562" y="5161874"/>
            <a:ext cx="1523176" cy="406009"/>
          </a:xfrm>
          <a:prstGeom prst="rect">
            <a:avLst/>
          </a:prstGeom>
        </p:spPr>
        <p:txBody>
          <a:bodyPr lIns="0" tIns="0" rIns="0" bIns="0" rtlCol="0" anchor="t">
            <a:spAutoFit/>
          </a:bodyPr>
          <a:lstStyle/>
          <a:p>
            <a:pPr algn="l">
              <a:lnSpc>
                <a:spcPts val="1555"/>
              </a:lnSpc>
            </a:pPr>
            <a:r>
              <a:rPr lang="en-US" sz="1296" b="1" dirty="0">
                <a:solidFill>
                  <a:srgbClr val="FFFFFF"/>
                </a:solidFill>
                <a:latin typeface="Nexa Bold"/>
                <a:ea typeface="Nexa Bold"/>
                <a:cs typeface="Nexa Bold"/>
                <a:sym typeface="Nexa Bold"/>
              </a:rPr>
              <a:t>Complete Security and Confidentiality</a:t>
            </a:r>
          </a:p>
        </p:txBody>
      </p:sp>
      <p:sp>
        <p:nvSpPr>
          <p:cNvPr id="20" name="TextBox 20"/>
          <p:cNvSpPr txBox="1"/>
          <p:nvPr/>
        </p:nvSpPr>
        <p:spPr>
          <a:xfrm>
            <a:off x="4142464" y="5689117"/>
            <a:ext cx="2124528" cy="765979"/>
          </a:xfrm>
          <a:prstGeom prst="rect">
            <a:avLst/>
          </a:prstGeom>
        </p:spPr>
        <p:txBody>
          <a:bodyPr lIns="0" tIns="0" rIns="0" bIns="0" rtlCol="0" anchor="t">
            <a:spAutoFit/>
          </a:bodyPr>
          <a:lstStyle/>
          <a:p>
            <a:pPr>
              <a:lnSpc>
                <a:spcPts val="1161"/>
              </a:lnSpc>
            </a:pPr>
            <a:r>
              <a:rPr lang="en-US" sz="967" dirty="0">
                <a:solidFill>
                  <a:srgbClr val="FFFFFF"/>
                </a:solidFill>
                <a:latin typeface="Nexa"/>
                <a:ea typeface="Nexa"/>
                <a:cs typeface="Nexa"/>
                <a:sym typeface="Nexa"/>
              </a:rPr>
              <a:t>We adhere to the highest standards of confidentiality and privacy. Your data is in safe and protected hands throughout all stages of the recovery process.</a:t>
            </a:r>
          </a:p>
        </p:txBody>
      </p:sp>
      <p:sp>
        <p:nvSpPr>
          <p:cNvPr id="21" name="TextBox 21"/>
          <p:cNvSpPr txBox="1"/>
          <p:nvPr/>
        </p:nvSpPr>
        <p:spPr>
          <a:xfrm>
            <a:off x="1207502" y="7077729"/>
            <a:ext cx="1934707" cy="406009"/>
          </a:xfrm>
          <a:prstGeom prst="rect">
            <a:avLst/>
          </a:prstGeom>
        </p:spPr>
        <p:txBody>
          <a:bodyPr wrap="square" lIns="0" tIns="0" rIns="0" bIns="0" rtlCol="0" anchor="t">
            <a:spAutoFit/>
          </a:bodyPr>
          <a:lstStyle/>
          <a:p>
            <a:pPr algn="l">
              <a:lnSpc>
                <a:spcPts val="1555"/>
              </a:lnSpc>
            </a:pPr>
            <a:r>
              <a:rPr lang="en-US" sz="1296" b="1" dirty="0">
                <a:solidFill>
                  <a:srgbClr val="FFFFFF"/>
                </a:solidFill>
                <a:latin typeface="Nexa Bold"/>
                <a:ea typeface="Nexa Bold"/>
                <a:cs typeface="Nexa Bold"/>
                <a:sym typeface="Nexa Bold"/>
              </a:rPr>
              <a:t>Experts in Combating Ransomware</a:t>
            </a:r>
          </a:p>
        </p:txBody>
      </p:sp>
      <p:sp>
        <p:nvSpPr>
          <p:cNvPr id="22" name="TextBox 22"/>
          <p:cNvSpPr txBox="1"/>
          <p:nvPr/>
        </p:nvSpPr>
        <p:spPr>
          <a:xfrm>
            <a:off x="1233943" y="7572485"/>
            <a:ext cx="2124528" cy="765979"/>
          </a:xfrm>
          <a:prstGeom prst="rect">
            <a:avLst/>
          </a:prstGeom>
        </p:spPr>
        <p:txBody>
          <a:bodyPr lIns="0" tIns="0" rIns="0" bIns="0" rtlCol="0" anchor="t">
            <a:spAutoFit/>
          </a:bodyPr>
          <a:lstStyle/>
          <a:p>
            <a:pPr>
              <a:lnSpc>
                <a:spcPts val="1161"/>
              </a:lnSpc>
            </a:pPr>
            <a:r>
              <a:rPr lang="en-US" sz="967" dirty="0">
                <a:solidFill>
                  <a:srgbClr val="FFFFFF"/>
                </a:solidFill>
                <a:latin typeface="Nexa"/>
                <a:ea typeface="Nexa"/>
                <a:cs typeface="Nexa"/>
                <a:sym typeface="Nexa"/>
              </a:rPr>
              <a:t>Pioneers in developing advanced tools to decrypt ransomware and securely recover encrypted files, without the need to pay the ransom.</a:t>
            </a:r>
          </a:p>
        </p:txBody>
      </p:sp>
      <p:sp>
        <p:nvSpPr>
          <p:cNvPr id="23" name="TextBox 23"/>
          <p:cNvSpPr txBox="1"/>
          <p:nvPr/>
        </p:nvSpPr>
        <p:spPr>
          <a:xfrm>
            <a:off x="4142464" y="7093924"/>
            <a:ext cx="1860988" cy="406009"/>
          </a:xfrm>
          <a:prstGeom prst="rect">
            <a:avLst/>
          </a:prstGeom>
        </p:spPr>
        <p:txBody>
          <a:bodyPr lIns="0" tIns="0" rIns="0" bIns="0" rtlCol="0" anchor="t">
            <a:spAutoFit/>
          </a:bodyPr>
          <a:lstStyle/>
          <a:p>
            <a:pPr algn="l">
              <a:lnSpc>
                <a:spcPts val="1555"/>
              </a:lnSpc>
            </a:pPr>
            <a:r>
              <a:rPr lang="en-US" sz="1296" b="1" dirty="0">
                <a:solidFill>
                  <a:srgbClr val="FFFFFF"/>
                </a:solidFill>
                <a:latin typeface="Nexa Bold"/>
                <a:ea typeface="Nexa Bold"/>
                <a:cs typeface="Nexa Bold"/>
                <a:sym typeface="Nexa Bold"/>
              </a:rPr>
              <a:t>Free Evaluation and Recovery Guarantee</a:t>
            </a:r>
          </a:p>
        </p:txBody>
      </p:sp>
      <p:sp>
        <p:nvSpPr>
          <p:cNvPr id="24" name="TextBox 24"/>
          <p:cNvSpPr txBox="1"/>
          <p:nvPr/>
        </p:nvSpPr>
        <p:spPr>
          <a:xfrm>
            <a:off x="4142464" y="7572485"/>
            <a:ext cx="2124528" cy="765979"/>
          </a:xfrm>
          <a:prstGeom prst="rect">
            <a:avLst/>
          </a:prstGeom>
        </p:spPr>
        <p:txBody>
          <a:bodyPr lIns="0" tIns="0" rIns="0" bIns="0" rtlCol="0" anchor="t">
            <a:spAutoFit/>
          </a:bodyPr>
          <a:lstStyle/>
          <a:p>
            <a:pPr>
              <a:lnSpc>
                <a:spcPts val="1161"/>
              </a:lnSpc>
            </a:pPr>
            <a:r>
              <a:rPr lang="en-US" sz="967" dirty="0">
                <a:solidFill>
                  <a:srgbClr val="FFFFFF"/>
                </a:solidFill>
                <a:latin typeface="Nexa"/>
                <a:ea typeface="Nexa"/>
                <a:cs typeface="Nexa"/>
                <a:sym typeface="Nexa"/>
              </a:rPr>
              <a:t>We offer a free check, and if we can't recover your data, you won't pay any fees. "Money-back guarantee if we don't recover your data."</a:t>
            </a:r>
          </a:p>
        </p:txBody>
      </p:sp>
      <p:sp>
        <p:nvSpPr>
          <p:cNvPr id="25" name="Freeform 25"/>
          <p:cNvSpPr/>
          <p:nvPr/>
        </p:nvSpPr>
        <p:spPr>
          <a:xfrm>
            <a:off x="2997816" y="5016716"/>
            <a:ext cx="263307" cy="263307"/>
          </a:xfrm>
          <a:custGeom>
            <a:avLst/>
            <a:gdLst/>
            <a:ahLst/>
            <a:cxnLst/>
            <a:rect l="l" t="t" r="r" b="b"/>
            <a:pathLst>
              <a:path w="263307" h="263307">
                <a:moveTo>
                  <a:pt x="0" y="0"/>
                </a:moveTo>
                <a:lnTo>
                  <a:pt x="263307" y="0"/>
                </a:lnTo>
                <a:lnTo>
                  <a:pt x="263307" y="263307"/>
                </a:lnTo>
                <a:lnTo>
                  <a:pt x="0" y="26330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26" name="Freeform 26"/>
          <p:cNvSpPr/>
          <p:nvPr/>
        </p:nvSpPr>
        <p:spPr>
          <a:xfrm>
            <a:off x="5808989" y="4919368"/>
            <a:ext cx="458003" cy="458003"/>
          </a:xfrm>
          <a:custGeom>
            <a:avLst/>
            <a:gdLst/>
            <a:ahLst/>
            <a:cxnLst/>
            <a:rect l="l" t="t" r="r" b="b"/>
            <a:pathLst>
              <a:path w="458003" h="458003">
                <a:moveTo>
                  <a:pt x="0" y="0"/>
                </a:moveTo>
                <a:lnTo>
                  <a:pt x="458003" y="0"/>
                </a:lnTo>
                <a:lnTo>
                  <a:pt x="458003" y="458003"/>
                </a:lnTo>
                <a:lnTo>
                  <a:pt x="0" y="45800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7" name="Freeform 27"/>
          <p:cNvSpPr/>
          <p:nvPr/>
        </p:nvSpPr>
        <p:spPr>
          <a:xfrm>
            <a:off x="5906337" y="5017479"/>
            <a:ext cx="263307" cy="263307"/>
          </a:xfrm>
          <a:custGeom>
            <a:avLst/>
            <a:gdLst/>
            <a:ahLst/>
            <a:cxnLst/>
            <a:rect l="l" t="t" r="r" b="b"/>
            <a:pathLst>
              <a:path w="263307" h="263307">
                <a:moveTo>
                  <a:pt x="0" y="0"/>
                </a:moveTo>
                <a:lnTo>
                  <a:pt x="263307" y="0"/>
                </a:lnTo>
                <a:lnTo>
                  <a:pt x="263307" y="263307"/>
                </a:lnTo>
                <a:lnTo>
                  <a:pt x="0" y="26330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8" name="Freeform 28"/>
          <p:cNvSpPr/>
          <p:nvPr/>
        </p:nvSpPr>
        <p:spPr>
          <a:xfrm>
            <a:off x="2900467" y="6790632"/>
            <a:ext cx="458003" cy="458003"/>
          </a:xfrm>
          <a:custGeom>
            <a:avLst/>
            <a:gdLst/>
            <a:ahLst/>
            <a:cxnLst/>
            <a:rect l="l" t="t" r="r" b="b"/>
            <a:pathLst>
              <a:path w="458003" h="458003">
                <a:moveTo>
                  <a:pt x="0" y="0"/>
                </a:moveTo>
                <a:lnTo>
                  <a:pt x="458004" y="0"/>
                </a:lnTo>
                <a:lnTo>
                  <a:pt x="458004" y="458003"/>
                </a:lnTo>
                <a:lnTo>
                  <a:pt x="0" y="45800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9" name="Freeform 29"/>
          <p:cNvSpPr/>
          <p:nvPr/>
        </p:nvSpPr>
        <p:spPr>
          <a:xfrm>
            <a:off x="2997816" y="6888742"/>
            <a:ext cx="263307" cy="263307"/>
          </a:xfrm>
          <a:custGeom>
            <a:avLst/>
            <a:gdLst/>
            <a:ahLst/>
            <a:cxnLst/>
            <a:rect l="l" t="t" r="r" b="b"/>
            <a:pathLst>
              <a:path w="263307" h="263307">
                <a:moveTo>
                  <a:pt x="0" y="0"/>
                </a:moveTo>
                <a:lnTo>
                  <a:pt x="263307" y="0"/>
                </a:lnTo>
                <a:lnTo>
                  <a:pt x="263307" y="263307"/>
                </a:lnTo>
                <a:lnTo>
                  <a:pt x="0" y="26330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0" name="Freeform 30"/>
          <p:cNvSpPr/>
          <p:nvPr/>
        </p:nvSpPr>
        <p:spPr>
          <a:xfrm>
            <a:off x="5808989" y="6790632"/>
            <a:ext cx="458003" cy="458003"/>
          </a:xfrm>
          <a:custGeom>
            <a:avLst/>
            <a:gdLst/>
            <a:ahLst/>
            <a:cxnLst/>
            <a:rect l="l" t="t" r="r" b="b"/>
            <a:pathLst>
              <a:path w="458003" h="458003">
                <a:moveTo>
                  <a:pt x="0" y="0"/>
                </a:moveTo>
                <a:lnTo>
                  <a:pt x="458003" y="0"/>
                </a:lnTo>
                <a:lnTo>
                  <a:pt x="458003" y="458003"/>
                </a:lnTo>
                <a:lnTo>
                  <a:pt x="0" y="45800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1" name="Freeform 31"/>
          <p:cNvSpPr/>
          <p:nvPr/>
        </p:nvSpPr>
        <p:spPr>
          <a:xfrm>
            <a:off x="5906337" y="6888742"/>
            <a:ext cx="263307" cy="263307"/>
          </a:xfrm>
          <a:custGeom>
            <a:avLst/>
            <a:gdLst/>
            <a:ahLst/>
            <a:cxnLst/>
            <a:rect l="l" t="t" r="r" b="b"/>
            <a:pathLst>
              <a:path w="263307" h="263307">
                <a:moveTo>
                  <a:pt x="0" y="0"/>
                </a:moveTo>
                <a:lnTo>
                  <a:pt x="263307" y="0"/>
                </a:lnTo>
                <a:lnTo>
                  <a:pt x="263307" y="263307"/>
                </a:lnTo>
                <a:lnTo>
                  <a:pt x="0" y="26330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2" name="Freeform 32"/>
          <p:cNvSpPr/>
          <p:nvPr/>
        </p:nvSpPr>
        <p:spPr>
          <a:xfrm rot="5328591">
            <a:off x="4084613" y="-947302"/>
            <a:ext cx="5048131" cy="6591683"/>
          </a:xfrm>
          <a:custGeom>
            <a:avLst/>
            <a:gdLst/>
            <a:ahLst/>
            <a:cxnLst/>
            <a:rect l="l" t="t" r="r" b="b"/>
            <a:pathLst>
              <a:path w="5048131" h="6591683">
                <a:moveTo>
                  <a:pt x="0" y="0"/>
                </a:moveTo>
                <a:lnTo>
                  <a:pt x="5048131" y="0"/>
                </a:lnTo>
                <a:lnTo>
                  <a:pt x="5048131" y="6591683"/>
                </a:lnTo>
                <a:lnTo>
                  <a:pt x="0" y="659168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3" name="TextBox 12">
            <a:extLst>
              <a:ext uri="{FF2B5EF4-FFF2-40B4-BE49-F238E27FC236}">
                <a16:creationId xmlns:a16="http://schemas.microsoft.com/office/drawing/2014/main" id="{40DBB2BD-D2E5-E993-F2C0-3969B601F8A0}"/>
              </a:ext>
            </a:extLst>
          </p:cNvPr>
          <p:cNvSpPr txBox="1"/>
          <p:nvPr/>
        </p:nvSpPr>
        <p:spPr>
          <a:xfrm>
            <a:off x="1693893" y="1195391"/>
            <a:ext cx="1689479" cy="214546"/>
          </a:xfrm>
          <a:prstGeom prst="rect">
            <a:avLst/>
          </a:prstGeom>
        </p:spPr>
        <p:txBody>
          <a:bodyPr lIns="0" tIns="0" rIns="0" bIns="0" rtlCol="0" anchor="t">
            <a:spAutoFit/>
          </a:bodyPr>
          <a:lstStyle/>
          <a:p>
            <a:pPr algn="l">
              <a:lnSpc>
                <a:spcPts val="1693"/>
              </a:lnSpc>
            </a:pPr>
            <a:r>
              <a:rPr lang="en-US" sz="1411" b="1" dirty="0" err="1">
                <a:solidFill>
                  <a:srgbClr val="000000"/>
                </a:solidFill>
                <a:latin typeface="Nexa Bold"/>
                <a:ea typeface="Nexa Bold"/>
                <a:cs typeface="Nexa Bold"/>
                <a:sym typeface="Nexa Bold"/>
              </a:rPr>
              <a:t>Osool</a:t>
            </a:r>
            <a:endParaRPr lang="en-US" sz="1411" b="1" dirty="0">
              <a:solidFill>
                <a:srgbClr val="000000"/>
              </a:solidFill>
              <a:latin typeface="Nexa Bold"/>
              <a:ea typeface="Nexa Bold"/>
              <a:cs typeface="Nexa Bold"/>
              <a:sym typeface="Nexa Bold"/>
            </a:endParaRPr>
          </a:p>
        </p:txBody>
      </p:sp>
      <p:sp>
        <p:nvSpPr>
          <p:cNvPr id="34" name="TextBox 19">
            <a:extLst>
              <a:ext uri="{FF2B5EF4-FFF2-40B4-BE49-F238E27FC236}">
                <a16:creationId xmlns:a16="http://schemas.microsoft.com/office/drawing/2014/main" id="{E34D3EE0-4093-035F-BB68-90176F3EAD3D}"/>
              </a:ext>
            </a:extLst>
          </p:cNvPr>
          <p:cNvSpPr txBox="1"/>
          <p:nvPr/>
        </p:nvSpPr>
        <p:spPr>
          <a:xfrm>
            <a:off x="1693893" y="1430787"/>
            <a:ext cx="2086107" cy="192360"/>
          </a:xfrm>
          <a:prstGeom prst="rect">
            <a:avLst/>
          </a:prstGeom>
        </p:spPr>
        <p:txBody>
          <a:bodyPr lIns="0" tIns="0" rIns="0" bIns="0" rtlCol="0" anchor="t">
            <a:spAutoFit/>
          </a:bodyPr>
          <a:lstStyle/>
          <a:p>
            <a:pPr algn="l">
              <a:lnSpc>
                <a:spcPts val="1543"/>
              </a:lnSpc>
            </a:pPr>
            <a:r>
              <a:rPr lang="en-US" sz="1286" dirty="0">
                <a:solidFill>
                  <a:srgbClr val="000000"/>
                </a:solidFill>
                <a:latin typeface="Nexa"/>
                <a:ea typeface="Nexa"/>
                <a:cs typeface="Nexa"/>
                <a:sym typeface="Nexa"/>
              </a:rPr>
              <a:t>Data Recovery</a:t>
            </a:r>
          </a:p>
        </p:txBody>
      </p:sp>
      <p:pic>
        <p:nvPicPr>
          <p:cNvPr id="35" name="Picture 2">
            <a:extLst>
              <a:ext uri="{FF2B5EF4-FFF2-40B4-BE49-F238E27FC236}">
                <a16:creationId xmlns:a16="http://schemas.microsoft.com/office/drawing/2014/main" id="{1C66AB95-12BB-5DB8-FD61-E36B9587B9F4}"/>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339" t="-27658" r="51635" b="27658"/>
          <a:stretch/>
        </p:blipFill>
        <p:spPr bwMode="auto">
          <a:xfrm>
            <a:off x="489236" y="571142"/>
            <a:ext cx="974872" cy="1216942"/>
          </a:xfrm>
          <a:prstGeom prst="rect">
            <a:avLst/>
          </a:prstGeom>
          <a:noFill/>
          <a:extLst>
            <a:ext uri="{909E8E84-426E-40DD-AFC4-6F175D3DCCD1}">
              <a14:hiddenFill xmlns:a14="http://schemas.microsoft.com/office/drawing/2010/main">
                <a:solidFill>
                  <a:srgbClr val="FFFFFF"/>
                </a:solidFill>
              </a14:hiddenFill>
            </a:ext>
          </a:extLst>
        </p:spPr>
      </p:pic>
      <p:sp>
        <p:nvSpPr>
          <p:cNvPr id="39" name="Freeform 3">
            <a:extLst>
              <a:ext uri="{FF2B5EF4-FFF2-40B4-BE49-F238E27FC236}">
                <a16:creationId xmlns:a16="http://schemas.microsoft.com/office/drawing/2014/main" id="{E110C24F-3431-37E3-7286-B70CEE1DBD51}"/>
              </a:ext>
            </a:extLst>
          </p:cNvPr>
          <p:cNvSpPr/>
          <p:nvPr/>
        </p:nvSpPr>
        <p:spPr>
          <a:xfrm>
            <a:off x="1010092" y="9136685"/>
            <a:ext cx="443289" cy="443289"/>
          </a:xfrm>
          <a:custGeom>
            <a:avLst/>
            <a:gdLst/>
            <a:ahLst/>
            <a:cxnLst/>
            <a:rect l="l" t="t" r="r" b="b"/>
            <a:pathLst>
              <a:path w="443289" h="443289">
                <a:moveTo>
                  <a:pt x="0" y="0"/>
                </a:moveTo>
                <a:lnTo>
                  <a:pt x="443289" y="0"/>
                </a:lnTo>
                <a:lnTo>
                  <a:pt x="443289" y="443290"/>
                </a:lnTo>
                <a:lnTo>
                  <a:pt x="0" y="44329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40" name="Freeform 4">
            <a:hlinkClick r:id="rId18"/>
            <a:extLst>
              <a:ext uri="{FF2B5EF4-FFF2-40B4-BE49-F238E27FC236}">
                <a16:creationId xmlns:a16="http://schemas.microsoft.com/office/drawing/2014/main" id="{7EACBA98-D00C-96F9-8C55-E8A8BDB1335D}"/>
              </a:ext>
            </a:extLst>
          </p:cNvPr>
          <p:cNvSpPr/>
          <p:nvPr/>
        </p:nvSpPr>
        <p:spPr>
          <a:xfrm>
            <a:off x="1105927" y="9231535"/>
            <a:ext cx="251618" cy="251618"/>
          </a:xfrm>
          <a:custGeom>
            <a:avLst/>
            <a:gdLst/>
            <a:ahLst/>
            <a:cxnLst/>
            <a:rect l="l" t="t" r="r" b="b"/>
            <a:pathLst>
              <a:path w="251618" h="251618">
                <a:moveTo>
                  <a:pt x="0" y="0"/>
                </a:moveTo>
                <a:lnTo>
                  <a:pt x="251618" y="0"/>
                </a:lnTo>
                <a:lnTo>
                  <a:pt x="251618" y="251618"/>
                </a:lnTo>
                <a:lnTo>
                  <a:pt x="0" y="251618"/>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41" name="TextBox 13">
            <a:extLst>
              <a:ext uri="{FF2B5EF4-FFF2-40B4-BE49-F238E27FC236}">
                <a16:creationId xmlns:a16="http://schemas.microsoft.com/office/drawing/2014/main" id="{40C21406-1AF3-FD94-CBA4-A65DF265E39E}"/>
              </a:ext>
            </a:extLst>
          </p:cNvPr>
          <p:cNvSpPr txBox="1"/>
          <p:nvPr/>
        </p:nvSpPr>
        <p:spPr>
          <a:xfrm>
            <a:off x="1601870" y="9358330"/>
            <a:ext cx="2770946" cy="228600"/>
          </a:xfrm>
          <a:prstGeom prst="rect">
            <a:avLst/>
          </a:prstGeom>
        </p:spPr>
        <p:txBody>
          <a:bodyPr lIns="0" tIns="0" rIns="0" bIns="0" rtlCol="0" anchor="t">
            <a:spAutoFit/>
          </a:bodyPr>
          <a:lstStyle/>
          <a:p>
            <a:pPr algn="l">
              <a:lnSpc>
                <a:spcPts val="1846"/>
              </a:lnSpc>
            </a:pPr>
            <a:r>
              <a:rPr lang="en-US" sz="1539" b="1" dirty="0">
                <a:solidFill>
                  <a:srgbClr val="000000"/>
                </a:solidFill>
                <a:latin typeface="Nexa Bold"/>
                <a:ea typeface="Nexa Bold"/>
                <a:cs typeface="Nexa Bold"/>
                <a:sym typeface="Nexa Bold"/>
              </a:rPr>
              <a:t>www.datarecovery-sa.com</a:t>
            </a:r>
          </a:p>
        </p:txBody>
      </p:sp>
      <p:sp>
        <p:nvSpPr>
          <p:cNvPr id="42" name="TextBox 14">
            <a:extLst>
              <a:ext uri="{FF2B5EF4-FFF2-40B4-BE49-F238E27FC236}">
                <a16:creationId xmlns:a16="http://schemas.microsoft.com/office/drawing/2014/main" id="{E7C4B8A6-064B-5090-7E9E-35C537539469}"/>
              </a:ext>
            </a:extLst>
          </p:cNvPr>
          <p:cNvSpPr txBox="1"/>
          <p:nvPr/>
        </p:nvSpPr>
        <p:spPr>
          <a:xfrm>
            <a:off x="1601870" y="9158305"/>
            <a:ext cx="1635350" cy="200025"/>
          </a:xfrm>
          <a:prstGeom prst="rect">
            <a:avLst/>
          </a:prstGeom>
        </p:spPr>
        <p:txBody>
          <a:bodyPr lIns="0" tIns="0" rIns="0" bIns="0" rtlCol="0" anchor="t">
            <a:spAutoFit/>
          </a:bodyPr>
          <a:lstStyle/>
          <a:p>
            <a:pPr algn="l">
              <a:lnSpc>
                <a:spcPts val="1615"/>
              </a:lnSpc>
            </a:pPr>
            <a:r>
              <a:rPr lang="en-US" sz="1346">
                <a:solidFill>
                  <a:srgbClr val="000000"/>
                </a:solidFill>
                <a:latin typeface="Nexa"/>
                <a:ea typeface="Nexa"/>
                <a:cs typeface="Nexa"/>
                <a:sym typeface="Nexa"/>
              </a:rPr>
              <a:t>Our Website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1B2F4420-B976-6DFD-C21E-6A5C9D9734B3}"/>
              </a:ext>
            </a:extLst>
          </p:cNvPr>
          <p:cNvPicPr>
            <a:picLocks noChangeAspect="1"/>
          </p:cNvPicPr>
          <p:nvPr/>
        </p:nvPicPr>
        <p:blipFill>
          <a:blip r:embed="rId2">
            <a:alphaModFix amt="5000"/>
          </a:blip>
          <a:stretch>
            <a:fillRect/>
          </a:stretch>
        </p:blipFill>
        <p:spPr>
          <a:xfrm rot="16200000">
            <a:off x="-2902823" y="1493512"/>
            <a:ext cx="13387933" cy="7530712"/>
          </a:xfrm>
          <a:prstGeom prst="rect">
            <a:avLst/>
          </a:prstGeom>
        </p:spPr>
      </p:pic>
      <p:sp>
        <p:nvSpPr>
          <p:cNvPr id="4" name="Freeform 3">
            <a:extLst>
              <a:ext uri="{FF2B5EF4-FFF2-40B4-BE49-F238E27FC236}">
                <a16:creationId xmlns:a16="http://schemas.microsoft.com/office/drawing/2014/main" id="{7775DA6B-E838-572E-D601-C457CE717039}"/>
              </a:ext>
            </a:extLst>
          </p:cNvPr>
          <p:cNvSpPr/>
          <p:nvPr/>
        </p:nvSpPr>
        <p:spPr>
          <a:xfrm>
            <a:off x="1002590" y="9564527"/>
            <a:ext cx="443289" cy="443289"/>
          </a:xfrm>
          <a:custGeom>
            <a:avLst/>
            <a:gdLst/>
            <a:ahLst/>
            <a:cxnLst/>
            <a:rect l="l" t="t" r="r" b="b"/>
            <a:pathLst>
              <a:path w="443289" h="443289">
                <a:moveTo>
                  <a:pt x="0" y="0"/>
                </a:moveTo>
                <a:lnTo>
                  <a:pt x="443289" y="0"/>
                </a:lnTo>
                <a:lnTo>
                  <a:pt x="443289" y="443290"/>
                </a:lnTo>
                <a:lnTo>
                  <a:pt x="0" y="44329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995320" y="8172382"/>
            <a:ext cx="443289" cy="443289"/>
          </a:xfrm>
          <a:custGeom>
            <a:avLst/>
            <a:gdLst/>
            <a:ahLst/>
            <a:cxnLst/>
            <a:rect l="l" t="t" r="r" b="b"/>
            <a:pathLst>
              <a:path w="443289" h="443289">
                <a:moveTo>
                  <a:pt x="0" y="0"/>
                </a:moveTo>
                <a:lnTo>
                  <a:pt x="443289" y="0"/>
                </a:lnTo>
                <a:lnTo>
                  <a:pt x="443289" y="443289"/>
                </a:lnTo>
                <a:lnTo>
                  <a:pt x="0" y="4432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1082673" y="8263976"/>
            <a:ext cx="260100" cy="260100"/>
          </a:xfrm>
          <a:custGeom>
            <a:avLst/>
            <a:gdLst/>
            <a:ahLst/>
            <a:cxnLst/>
            <a:rect l="l" t="t" r="r" b="b"/>
            <a:pathLst>
              <a:path w="260100" h="260100">
                <a:moveTo>
                  <a:pt x="0" y="0"/>
                </a:moveTo>
                <a:lnTo>
                  <a:pt x="260100" y="0"/>
                </a:lnTo>
                <a:lnTo>
                  <a:pt x="260100" y="260100"/>
                </a:lnTo>
                <a:lnTo>
                  <a:pt x="0" y="2601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rot="-4393642">
            <a:off x="273526" y="2484525"/>
            <a:ext cx="3166594" cy="6193827"/>
          </a:xfrm>
          <a:custGeom>
            <a:avLst/>
            <a:gdLst/>
            <a:ahLst/>
            <a:cxnLst/>
            <a:rect l="l" t="t" r="r" b="b"/>
            <a:pathLst>
              <a:path w="3166594" h="6193827">
                <a:moveTo>
                  <a:pt x="0" y="0"/>
                </a:moveTo>
                <a:lnTo>
                  <a:pt x="3166594" y="0"/>
                </a:lnTo>
                <a:lnTo>
                  <a:pt x="3166594" y="6193827"/>
                </a:lnTo>
                <a:lnTo>
                  <a:pt x="0" y="6193827"/>
                </a:lnTo>
                <a:lnTo>
                  <a:pt x="0" y="0"/>
                </a:lnTo>
                <a:close/>
              </a:path>
            </a:pathLst>
          </a:custGeom>
          <a:blipFill>
            <a:blip r:embed="rId7">
              <a:extLst>
                <a:ext uri="{96DAC541-7B7A-43D3-8B79-37D633B846F1}">
                  <asvg:svgBlip xmlns:asvg="http://schemas.microsoft.com/office/drawing/2016/SVG/main" r:embed="rId8"/>
                </a:ext>
              </a:extLst>
            </a:blip>
            <a:stretch>
              <a:fillRect/>
            </a:stretch>
          </a:blipFill>
          <a:ln>
            <a:solidFill>
              <a:schemeClr val="tx1"/>
            </a:solidFill>
          </a:ln>
        </p:spPr>
      </p:sp>
      <p:sp>
        <p:nvSpPr>
          <p:cNvPr id="8" name="Freeform 8"/>
          <p:cNvSpPr/>
          <p:nvPr/>
        </p:nvSpPr>
        <p:spPr>
          <a:xfrm rot="6199957">
            <a:off x="3794498" y="3827246"/>
            <a:ext cx="4631349" cy="6044174"/>
          </a:xfrm>
          <a:custGeom>
            <a:avLst/>
            <a:gdLst/>
            <a:ahLst/>
            <a:cxnLst/>
            <a:rect l="l" t="t" r="r" b="b"/>
            <a:pathLst>
              <a:path w="4631349" h="6044174">
                <a:moveTo>
                  <a:pt x="0" y="0"/>
                </a:moveTo>
                <a:lnTo>
                  <a:pt x="4631349" y="0"/>
                </a:lnTo>
                <a:lnTo>
                  <a:pt x="4631349" y="6044174"/>
                </a:lnTo>
                <a:lnTo>
                  <a:pt x="0" y="604417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TextBox 11"/>
          <p:cNvSpPr txBox="1"/>
          <p:nvPr/>
        </p:nvSpPr>
        <p:spPr>
          <a:xfrm>
            <a:off x="1010092" y="2092774"/>
            <a:ext cx="5684268" cy="897699"/>
          </a:xfrm>
          <a:prstGeom prst="rect">
            <a:avLst/>
          </a:prstGeom>
        </p:spPr>
        <p:txBody>
          <a:bodyPr lIns="0" tIns="0" rIns="0" bIns="0" rtlCol="0" anchor="t">
            <a:spAutoFit/>
          </a:bodyPr>
          <a:lstStyle/>
          <a:p>
            <a:pPr algn="l">
              <a:lnSpc>
                <a:spcPts val="7177"/>
              </a:lnSpc>
            </a:pPr>
            <a:r>
              <a:rPr lang="en-US" sz="5981" b="1" dirty="0">
                <a:solidFill>
                  <a:srgbClr val="4C429A"/>
                </a:solidFill>
                <a:latin typeface="Nexa Bold"/>
                <a:ea typeface="Nexa Bold"/>
                <a:cs typeface="Nexa Bold"/>
                <a:sym typeface="Nexa Bold"/>
              </a:rPr>
              <a:t>Get In Touch!</a:t>
            </a:r>
          </a:p>
        </p:txBody>
      </p:sp>
      <p:sp>
        <p:nvSpPr>
          <p:cNvPr id="14" name="TextBox 14"/>
          <p:cNvSpPr txBox="1"/>
          <p:nvPr/>
        </p:nvSpPr>
        <p:spPr>
          <a:xfrm>
            <a:off x="1587097" y="8394026"/>
            <a:ext cx="2011425" cy="461665"/>
          </a:xfrm>
          <a:prstGeom prst="rect">
            <a:avLst/>
          </a:prstGeom>
        </p:spPr>
        <p:txBody>
          <a:bodyPr wrap="square" lIns="0" tIns="0" rIns="0" bIns="0" rtlCol="0" anchor="t">
            <a:spAutoFit/>
          </a:bodyPr>
          <a:lstStyle/>
          <a:p>
            <a:pPr algn="l">
              <a:lnSpc>
                <a:spcPts val="1846"/>
              </a:lnSpc>
            </a:pPr>
            <a:r>
              <a:rPr lang="en-US" sz="1539" b="1" dirty="0">
                <a:solidFill>
                  <a:srgbClr val="000000"/>
                </a:solidFill>
                <a:latin typeface="Nexa Bold"/>
                <a:ea typeface="Nexa Bold"/>
                <a:cs typeface="Nexa Bold"/>
                <a:sym typeface="Nexa Bold"/>
              </a:rPr>
              <a:t>00966531010903</a:t>
            </a:r>
          </a:p>
          <a:p>
            <a:pPr algn="l">
              <a:lnSpc>
                <a:spcPts val="1846"/>
              </a:lnSpc>
            </a:pPr>
            <a:r>
              <a:rPr lang="en-US" sz="1539" b="1" dirty="0">
                <a:solidFill>
                  <a:srgbClr val="000000"/>
                </a:solidFill>
                <a:latin typeface="Nexa Bold"/>
                <a:ea typeface="Nexa Bold"/>
                <a:cs typeface="Nexa Bold"/>
                <a:sym typeface="Nexa Bold"/>
              </a:rPr>
              <a:t>00966553746722</a:t>
            </a:r>
          </a:p>
        </p:txBody>
      </p:sp>
      <p:sp>
        <p:nvSpPr>
          <p:cNvPr id="15" name="TextBox 15"/>
          <p:cNvSpPr txBox="1"/>
          <p:nvPr/>
        </p:nvSpPr>
        <p:spPr>
          <a:xfrm>
            <a:off x="1587098" y="8194001"/>
            <a:ext cx="1078088" cy="200025"/>
          </a:xfrm>
          <a:prstGeom prst="rect">
            <a:avLst/>
          </a:prstGeom>
        </p:spPr>
        <p:txBody>
          <a:bodyPr lIns="0" tIns="0" rIns="0" bIns="0" rtlCol="0" anchor="t">
            <a:spAutoFit/>
          </a:bodyPr>
          <a:lstStyle/>
          <a:p>
            <a:pPr algn="l">
              <a:lnSpc>
                <a:spcPts val="1615"/>
              </a:lnSpc>
            </a:pPr>
            <a:r>
              <a:rPr lang="en-US" sz="1346" dirty="0">
                <a:solidFill>
                  <a:srgbClr val="000000"/>
                </a:solidFill>
                <a:latin typeface="Nexa"/>
                <a:ea typeface="Nexa"/>
                <a:cs typeface="Nexa"/>
                <a:sym typeface="Nexa"/>
              </a:rPr>
              <a:t>Our Phone</a:t>
            </a:r>
          </a:p>
        </p:txBody>
      </p:sp>
      <p:sp>
        <p:nvSpPr>
          <p:cNvPr id="16" name="Freeform 16"/>
          <p:cNvSpPr/>
          <p:nvPr/>
        </p:nvSpPr>
        <p:spPr>
          <a:xfrm>
            <a:off x="4935708" y="8480389"/>
            <a:ext cx="855191" cy="855191"/>
          </a:xfrm>
          <a:custGeom>
            <a:avLst/>
            <a:gdLst/>
            <a:ahLst/>
            <a:cxnLst/>
            <a:rect l="l" t="t" r="r" b="b"/>
            <a:pathLst>
              <a:path w="855191" h="855191">
                <a:moveTo>
                  <a:pt x="0" y="0"/>
                </a:moveTo>
                <a:lnTo>
                  <a:pt x="855191" y="0"/>
                </a:lnTo>
                <a:lnTo>
                  <a:pt x="855191" y="855191"/>
                </a:lnTo>
                <a:lnTo>
                  <a:pt x="0" y="85519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7" name="Freeform 17"/>
          <p:cNvSpPr/>
          <p:nvPr/>
        </p:nvSpPr>
        <p:spPr>
          <a:xfrm>
            <a:off x="-528443" y="7812740"/>
            <a:ext cx="1056886" cy="1056886"/>
          </a:xfrm>
          <a:custGeom>
            <a:avLst/>
            <a:gdLst/>
            <a:ahLst/>
            <a:cxnLst/>
            <a:rect l="l" t="t" r="r" b="b"/>
            <a:pathLst>
              <a:path w="1056886" h="1056886">
                <a:moveTo>
                  <a:pt x="0" y="0"/>
                </a:moveTo>
                <a:lnTo>
                  <a:pt x="1056886" y="0"/>
                </a:lnTo>
                <a:lnTo>
                  <a:pt x="1056886" y="1056885"/>
                </a:lnTo>
                <a:lnTo>
                  <a:pt x="0" y="105688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8" name="Freeform 18"/>
          <p:cNvSpPr/>
          <p:nvPr/>
        </p:nvSpPr>
        <p:spPr>
          <a:xfrm>
            <a:off x="6804000" y="1612272"/>
            <a:ext cx="1218114" cy="1218114"/>
          </a:xfrm>
          <a:custGeom>
            <a:avLst/>
            <a:gdLst/>
            <a:ahLst/>
            <a:cxnLst/>
            <a:rect l="l" t="t" r="r" b="b"/>
            <a:pathLst>
              <a:path w="1218114" h="1218114">
                <a:moveTo>
                  <a:pt x="0" y="0"/>
                </a:moveTo>
                <a:lnTo>
                  <a:pt x="1218114" y="0"/>
                </a:lnTo>
                <a:lnTo>
                  <a:pt x="1218114" y="1218115"/>
                </a:lnTo>
                <a:lnTo>
                  <a:pt x="0" y="121811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9" name="Group 19"/>
          <p:cNvGrpSpPr/>
          <p:nvPr/>
        </p:nvGrpSpPr>
        <p:grpSpPr>
          <a:xfrm>
            <a:off x="2140914" y="3796254"/>
            <a:ext cx="4349271" cy="4349271"/>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C429A"/>
            </a:solidFill>
            <a:ln w="12700">
              <a:solidFill>
                <a:srgbClr val="000000"/>
              </a:solidFill>
            </a:ln>
          </p:spPr>
        </p:sp>
      </p:grpSp>
      <p:grpSp>
        <p:nvGrpSpPr>
          <p:cNvPr id="21" name="Group 21"/>
          <p:cNvGrpSpPr/>
          <p:nvPr/>
        </p:nvGrpSpPr>
        <p:grpSpPr>
          <a:xfrm>
            <a:off x="2454509" y="4109849"/>
            <a:ext cx="3722080" cy="3722080"/>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5"/>
              <a:stretch>
                <a:fillRect l="-17415" r="-32397"/>
              </a:stretch>
            </a:blipFill>
            <a:ln w="95250" cap="sq">
              <a:solidFill>
                <a:srgbClr val="FFFFFF"/>
              </a:solidFill>
              <a:prstDash val="solid"/>
              <a:miter/>
            </a:ln>
          </p:spPr>
        </p:sp>
      </p:grpSp>
      <p:sp>
        <p:nvSpPr>
          <p:cNvPr id="23" name="Freeform 23"/>
          <p:cNvSpPr/>
          <p:nvPr/>
        </p:nvSpPr>
        <p:spPr>
          <a:xfrm>
            <a:off x="1988946" y="3457198"/>
            <a:ext cx="554909" cy="554909"/>
          </a:xfrm>
          <a:custGeom>
            <a:avLst/>
            <a:gdLst/>
            <a:ahLst/>
            <a:cxnLst/>
            <a:rect l="l" t="t" r="r" b="b"/>
            <a:pathLst>
              <a:path w="554909" h="554909">
                <a:moveTo>
                  <a:pt x="0" y="0"/>
                </a:moveTo>
                <a:lnTo>
                  <a:pt x="554909" y="0"/>
                </a:lnTo>
                <a:lnTo>
                  <a:pt x="554909" y="554909"/>
                </a:lnTo>
                <a:lnTo>
                  <a:pt x="0" y="55490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24" name="TextBox 12">
            <a:extLst>
              <a:ext uri="{FF2B5EF4-FFF2-40B4-BE49-F238E27FC236}">
                <a16:creationId xmlns:a16="http://schemas.microsoft.com/office/drawing/2014/main" id="{940C20A7-5B06-FF91-ABAC-503CC7976163}"/>
              </a:ext>
            </a:extLst>
          </p:cNvPr>
          <p:cNvSpPr txBox="1"/>
          <p:nvPr/>
        </p:nvSpPr>
        <p:spPr>
          <a:xfrm>
            <a:off x="1693893" y="1195391"/>
            <a:ext cx="1689479" cy="214546"/>
          </a:xfrm>
          <a:prstGeom prst="rect">
            <a:avLst/>
          </a:prstGeom>
        </p:spPr>
        <p:txBody>
          <a:bodyPr lIns="0" tIns="0" rIns="0" bIns="0" rtlCol="0" anchor="t">
            <a:spAutoFit/>
          </a:bodyPr>
          <a:lstStyle/>
          <a:p>
            <a:pPr algn="l">
              <a:lnSpc>
                <a:spcPts val="1693"/>
              </a:lnSpc>
            </a:pPr>
            <a:r>
              <a:rPr lang="en-US" sz="1411" b="1" dirty="0" err="1">
                <a:solidFill>
                  <a:srgbClr val="000000"/>
                </a:solidFill>
                <a:latin typeface="Nexa Bold"/>
                <a:ea typeface="Nexa Bold"/>
                <a:cs typeface="Nexa Bold"/>
                <a:sym typeface="Nexa Bold"/>
              </a:rPr>
              <a:t>Osool</a:t>
            </a:r>
            <a:endParaRPr lang="en-US" sz="1411" b="1" dirty="0">
              <a:solidFill>
                <a:srgbClr val="000000"/>
              </a:solidFill>
              <a:latin typeface="Nexa Bold"/>
              <a:ea typeface="Nexa Bold"/>
              <a:cs typeface="Nexa Bold"/>
              <a:sym typeface="Nexa Bold"/>
            </a:endParaRPr>
          </a:p>
        </p:txBody>
      </p:sp>
      <p:sp>
        <p:nvSpPr>
          <p:cNvPr id="25" name="TextBox 19">
            <a:extLst>
              <a:ext uri="{FF2B5EF4-FFF2-40B4-BE49-F238E27FC236}">
                <a16:creationId xmlns:a16="http://schemas.microsoft.com/office/drawing/2014/main" id="{4BC61E4E-C1A9-1E62-AA66-EF6EB6FF9F9B}"/>
              </a:ext>
            </a:extLst>
          </p:cNvPr>
          <p:cNvSpPr txBox="1"/>
          <p:nvPr/>
        </p:nvSpPr>
        <p:spPr>
          <a:xfrm>
            <a:off x="1693893" y="1430787"/>
            <a:ext cx="2086107" cy="192360"/>
          </a:xfrm>
          <a:prstGeom prst="rect">
            <a:avLst/>
          </a:prstGeom>
        </p:spPr>
        <p:txBody>
          <a:bodyPr lIns="0" tIns="0" rIns="0" bIns="0" rtlCol="0" anchor="t">
            <a:spAutoFit/>
          </a:bodyPr>
          <a:lstStyle/>
          <a:p>
            <a:pPr algn="l">
              <a:lnSpc>
                <a:spcPts val="1543"/>
              </a:lnSpc>
            </a:pPr>
            <a:r>
              <a:rPr lang="en-US" sz="1286" dirty="0">
                <a:solidFill>
                  <a:srgbClr val="000000"/>
                </a:solidFill>
                <a:latin typeface="Nexa"/>
                <a:ea typeface="Nexa"/>
                <a:cs typeface="Nexa"/>
                <a:sym typeface="Nexa"/>
              </a:rPr>
              <a:t>Data Recovery</a:t>
            </a:r>
          </a:p>
        </p:txBody>
      </p:sp>
      <p:pic>
        <p:nvPicPr>
          <p:cNvPr id="26" name="Picture 2">
            <a:extLst>
              <a:ext uri="{FF2B5EF4-FFF2-40B4-BE49-F238E27FC236}">
                <a16:creationId xmlns:a16="http://schemas.microsoft.com/office/drawing/2014/main" id="{B06DC1BF-381E-F725-2435-3F8D2495DEBD}"/>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339" t="-27658" r="51635" b="27658"/>
          <a:stretch/>
        </p:blipFill>
        <p:spPr bwMode="auto">
          <a:xfrm>
            <a:off x="489236" y="571142"/>
            <a:ext cx="974872" cy="1216942"/>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3">
            <a:extLst>
              <a:ext uri="{FF2B5EF4-FFF2-40B4-BE49-F238E27FC236}">
                <a16:creationId xmlns:a16="http://schemas.microsoft.com/office/drawing/2014/main" id="{4FE9ED3B-29D7-C2E3-DDCD-C25C4F465A4F}"/>
              </a:ext>
            </a:extLst>
          </p:cNvPr>
          <p:cNvSpPr/>
          <p:nvPr/>
        </p:nvSpPr>
        <p:spPr>
          <a:xfrm>
            <a:off x="1010091" y="8971661"/>
            <a:ext cx="443289" cy="443289"/>
          </a:xfrm>
          <a:custGeom>
            <a:avLst/>
            <a:gdLst/>
            <a:ahLst/>
            <a:cxnLst/>
            <a:rect l="l" t="t" r="r" b="b"/>
            <a:pathLst>
              <a:path w="443289" h="443289">
                <a:moveTo>
                  <a:pt x="0" y="0"/>
                </a:moveTo>
                <a:lnTo>
                  <a:pt x="443289" y="0"/>
                </a:lnTo>
                <a:lnTo>
                  <a:pt x="443289" y="443290"/>
                </a:lnTo>
                <a:lnTo>
                  <a:pt x="0" y="44329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8" name="Freeform 4">
            <a:hlinkClick r:id="rId17"/>
            <a:extLst>
              <a:ext uri="{FF2B5EF4-FFF2-40B4-BE49-F238E27FC236}">
                <a16:creationId xmlns:a16="http://schemas.microsoft.com/office/drawing/2014/main" id="{9EBBA3ED-E11A-6D35-4CEC-ABA7D69D62D7}"/>
              </a:ext>
            </a:extLst>
          </p:cNvPr>
          <p:cNvSpPr/>
          <p:nvPr/>
        </p:nvSpPr>
        <p:spPr>
          <a:xfrm>
            <a:off x="1105926" y="9066511"/>
            <a:ext cx="251618" cy="251618"/>
          </a:xfrm>
          <a:custGeom>
            <a:avLst/>
            <a:gdLst/>
            <a:ahLst/>
            <a:cxnLst/>
            <a:rect l="l" t="t" r="r" b="b"/>
            <a:pathLst>
              <a:path w="251618" h="251618">
                <a:moveTo>
                  <a:pt x="0" y="0"/>
                </a:moveTo>
                <a:lnTo>
                  <a:pt x="251618" y="0"/>
                </a:lnTo>
                <a:lnTo>
                  <a:pt x="251618" y="251618"/>
                </a:lnTo>
                <a:lnTo>
                  <a:pt x="0" y="251618"/>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29" name="TextBox 13">
            <a:extLst>
              <a:ext uri="{FF2B5EF4-FFF2-40B4-BE49-F238E27FC236}">
                <a16:creationId xmlns:a16="http://schemas.microsoft.com/office/drawing/2014/main" id="{CA6518CF-F2E6-38E8-C142-3AE81A34E365}"/>
              </a:ext>
            </a:extLst>
          </p:cNvPr>
          <p:cNvSpPr txBox="1"/>
          <p:nvPr/>
        </p:nvSpPr>
        <p:spPr>
          <a:xfrm>
            <a:off x="1601869" y="9193306"/>
            <a:ext cx="2770946" cy="228600"/>
          </a:xfrm>
          <a:prstGeom prst="rect">
            <a:avLst/>
          </a:prstGeom>
        </p:spPr>
        <p:txBody>
          <a:bodyPr lIns="0" tIns="0" rIns="0" bIns="0" rtlCol="0" anchor="t">
            <a:spAutoFit/>
          </a:bodyPr>
          <a:lstStyle/>
          <a:p>
            <a:pPr algn="l">
              <a:lnSpc>
                <a:spcPts val="1846"/>
              </a:lnSpc>
            </a:pPr>
            <a:r>
              <a:rPr lang="en-US" sz="1539" b="1" dirty="0">
                <a:solidFill>
                  <a:srgbClr val="000000"/>
                </a:solidFill>
                <a:latin typeface="Nexa Bold"/>
                <a:ea typeface="Nexa Bold"/>
                <a:cs typeface="Nexa Bold"/>
                <a:sym typeface="Nexa Bold"/>
              </a:rPr>
              <a:t>www.datarecovery-sa.com</a:t>
            </a:r>
          </a:p>
        </p:txBody>
      </p:sp>
      <p:sp>
        <p:nvSpPr>
          <p:cNvPr id="30" name="TextBox 14">
            <a:extLst>
              <a:ext uri="{FF2B5EF4-FFF2-40B4-BE49-F238E27FC236}">
                <a16:creationId xmlns:a16="http://schemas.microsoft.com/office/drawing/2014/main" id="{A7943ABE-A8C6-4557-84BF-AE2CFAEF4754}"/>
              </a:ext>
            </a:extLst>
          </p:cNvPr>
          <p:cNvSpPr txBox="1"/>
          <p:nvPr/>
        </p:nvSpPr>
        <p:spPr>
          <a:xfrm>
            <a:off x="1601869" y="8993281"/>
            <a:ext cx="1635350" cy="200025"/>
          </a:xfrm>
          <a:prstGeom prst="rect">
            <a:avLst/>
          </a:prstGeom>
        </p:spPr>
        <p:txBody>
          <a:bodyPr lIns="0" tIns="0" rIns="0" bIns="0" rtlCol="0" anchor="t">
            <a:spAutoFit/>
          </a:bodyPr>
          <a:lstStyle/>
          <a:p>
            <a:pPr algn="l">
              <a:lnSpc>
                <a:spcPts val="1615"/>
              </a:lnSpc>
            </a:pPr>
            <a:r>
              <a:rPr lang="en-US" sz="1346">
                <a:solidFill>
                  <a:srgbClr val="000000"/>
                </a:solidFill>
                <a:latin typeface="Nexa"/>
                <a:ea typeface="Nexa"/>
                <a:cs typeface="Nexa"/>
                <a:sym typeface="Nexa"/>
              </a:rPr>
              <a:t>Our Website</a:t>
            </a:r>
          </a:p>
        </p:txBody>
      </p:sp>
      <p:pic>
        <p:nvPicPr>
          <p:cNvPr id="31" name="Picture 30">
            <a:extLst>
              <a:ext uri="{FF2B5EF4-FFF2-40B4-BE49-F238E27FC236}">
                <a16:creationId xmlns:a16="http://schemas.microsoft.com/office/drawing/2014/main" id="{6CAB7BCB-D9E2-0B2F-9845-7F04DE9C64FE}"/>
              </a:ext>
            </a:extLst>
          </p:cNvPr>
          <p:cNvPicPr>
            <a:picLocks noChangeAspect="1"/>
          </p:cNvPicPr>
          <p:nvPr/>
        </p:nvPicPr>
        <p:blipFill>
          <a:blip r:embed="rId20"/>
          <a:stretch>
            <a:fillRect/>
          </a:stretch>
        </p:blipFill>
        <p:spPr>
          <a:xfrm>
            <a:off x="2435135" y="4056213"/>
            <a:ext cx="3760827" cy="3833748"/>
          </a:xfrm>
          <a:prstGeom prst="ellipse">
            <a:avLst/>
          </a:prstGeom>
          <a:ln w="63500" cap="rnd">
            <a:solidFill>
              <a:schemeClr val="accent4">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5" name="TextBox 34">
            <a:extLst>
              <a:ext uri="{FF2B5EF4-FFF2-40B4-BE49-F238E27FC236}">
                <a16:creationId xmlns:a16="http://schemas.microsoft.com/office/drawing/2014/main" id="{6E92FCC5-E255-B612-7CA5-512B51906623}"/>
              </a:ext>
            </a:extLst>
          </p:cNvPr>
          <p:cNvSpPr txBox="1"/>
          <p:nvPr/>
        </p:nvSpPr>
        <p:spPr>
          <a:xfrm>
            <a:off x="120650" y="10019298"/>
            <a:ext cx="7585127" cy="289695"/>
          </a:xfrm>
          <a:prstGeom prst="rect">
            <a:avLst/>
          </a:prstGeom>
          <a:noFill/>
        </p:spPr>
        <p:txBody>
          <a:bodyPr wrap="square">
            <a:spAutoFit/>
          </a:bodyPr>
          <a:lstStyle/>
          <a:p>
            <a:pPr>
              <a:lnSpc>
                <a:spcPts val="1615"/>
              </a:lnSpc>
            </a:pPr>
            <a:r>
              <a:rPr lang="en-US" sz="1200" dirty="0">
                <a:solidFill>
                  <a:srgbClr val="000000"/>
                </a:solidFill>
                <a:latin typeface="Nexa"/>
              </a:rPr>
              <a:t>Our Location: Kingdom of Saudi Arabia - Riyadh - </a:t>
            </a:r>
            <a:r>
              <a:rPr lang="en-US" sz="1200" dirty="0" err="1">
                <a:solidFill>
                  <a:srgbClr val="000000"/>
                </a:solidFill>
                <a:latin typeface="Nexa"/>
              </a:rPr>
              <a:t>Olaya</a:t>
            </a:r>
            <a:r>
              <a:rPr lang="en-US" sz="1200" dirty="0">
                <a:solidFill>
                  <a:srgbClr val="000000"/>
                </a:solidFill>
                <a:latin typeface="Nexa"/>
              </a:rPr>
              <a:t> - Computer Complex, Seven Floor</a:t>
            </a:r>
          </a:p>
        </p:txBody>
      </p:sp>
      <p:sp>
        <p:nvSpPr>
          <p:cNvPr id="37" name="TextBox 36">
            <a:extLst>
              <a:ext uri="{FF2B5EF4-FFF2-40B4-BE49-F238E27FC236}">
                <a16:creationId xmlns:a16="http://schemas.microsoft.com/office/drawing/2014/main" id="{5749A16F-5536-7E9C-DF70-C0EEB95231F1}"/>
              </a:ext>
            </a:extLst>
          </p:cNvPr>
          <p:cNvSpPr txBox="1"/>
          <p:nvPr/>
        </p:nvSpPr>
        <p:spPr>
          <a:xfrm>
            <a:off x="3699360" y="3170160"/>
            <a:ext cx="5581650" cy="307135"/>
          </a:xfrm>
          <a:prstGeom prst="rect">
            <a:avLst/>
          </a:prstGeom>
          <a:noFill/>
        </p:spPr>
        <p:txBody>
          <a:bodyPr wrap="square">
            <a:spAutoFit/>
          </a:bodyPr>
          <a:lstStyle/>
          <a:p>
            <a:pPr>
              <a:lnSpc>
                <a:spcPts val="1615"/>
              </a:lnSpc>
            </a:pPr>
            <a:r>
              <a:rPr lang="en-US" sz="1346" dirty="0">
                <a:solidFill>
                  <a:srgbClr val="000000"/>
                </a:solidFill>
                <a:latin typeface="Nexa"/>
              </a:rPr>
              <a:t>Saturday - Thursday: 10:00 AM - 10:00 PM</a:t>
            </a:r>
          </a:p>
        </p:txBody>
      </p:sp>
      <p:sp>
        <p:nvSpPr>
          <p:cNvPr id="2" name="TextBox 1">
            <a:extLst>
              <a:ext uri="{FF2B5EF4-FFF2-40B4-BE49-F238E27FC236}">
                <a16:creationId xmlns:a16="http://schemas.microsoft.com/office/drawing/2014/main" id="{875915EB-64F5-7965-8EFE-A96DFA370A1F}"/>
              </a:ext>
            </a:extLst>
          </p:cNvPr>
          <p:cNvSpPr txBox="1"/>
          <p:nvPr/>
        </p:nvSpPr>
        <p:spPr>
          <a:xfrm>
            <a:off x="1454854" y="9634748"/>
            <a:ext cx="4660677" cy="323165"/>
          </a:xfrm>
          <a:prstGeom prst="rect">
            <a:avLst/>
          </a:prstGeom>
          <a:noFill/>
        </p:spPr>
        <p:txBody>
          <a:bodyPr wrap="square">
            <a:spAutoFit/>
          </a:bodyPr>
          <a:lstStyle/>
          <a:p>
            <a:pPr>
              <a:lnSpc>
                <a:spcPts val="1846"/>
              </a:lnSpc>
            </a:pPr>
            <a:r>
              <a:rPr lang="en-US" sz="1539" b="1" dirty="0">
                <a:solidFill>
                  <a:srgbClr val="000000"/>
                </a:solidFill>
                <a:latin typeface="Simplified Arabic" panose="02020603050405020304" pitchFamily="18" charset="-78"/>
                <a:cs typeface="DecoType Naskh Swashes" panose="02010400000000000000" pitchFamily="2" charset="-78"/>
              </a:rPr>
              <a:t>info@datarecovery-sa.com</a:t>
            </a:r>
          </a:p>
        </p:txBody>
      </p:sp>
      <p:pic>
        <p:nvPicPr>
          <p:cNvPr id="3" name="Graphic 2" descr="Envelope with solid fill">
            <a:hlinkClick r:id="rId21"/>
            <a:extLst>
              <a:ext uri="{FF2B5EF4-FFF2-40B4-BE49-F238E27FC236}">
                <a16:creationId xmlns:a16="http://schemas.microsoft.com/office/drawing/2014/main" id="{BE230109-2E98-FFD2-655A-F262265137D4}"/>
              </a:ext>
            </a:extLst>
          </p:cNvPr>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059194" y="9602139"/>
            <a:ext cx="348530" cy="348530"/>
          </a:xfrm>
          <a:prstGeom prst="rect">
            <a:avLst/>
          </a:prstGeom>
        </p:spPr>
      </p:pic>
      <p:pic>
        <p:nvPicPr>
          <p:cNvPr id="10" name="Picture 9">
            <a:extLst>
              <a:ext uri="{FF2B5EF4-FFF2-40B4-BE49-F238E27FC236}">
                <a16:creationId xmlns:a16="http://schemas.microsoft.com/office/drawing/2014/main" id="{D4B9D86C-8695-BE19-0009-3DFF6F29B309}"/>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667779" y="5087"/>
            <a:ext cx="1963360" cy="19633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TotalTime>
  <Words>1071</Words>
  <Application>Microsoft Office PowerPoint</Application>
  <PresentationFormat>Custom</PresentationFormat>
  <Paragraphs>93</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Nexa</vt:lpstr>
      <vt:lpstr>Simplified Arabic</vt:lpstr>
      <vt:lpstr>Nexa Bold</vt:lpstr>
      <vt:lpstr>Arial</vt:lpstr>
      <vt:lpstr>Poppins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Purple White Modern Company Proposal</dc:title>
  <dc:creator>Ali Mohammad</dc:creator>
  <cp:lastModifiedBy>Ali Mohammad</cp:lastModifiedBy>
  <cp:revision>19</cp:revision>
  <dcterms:created xsi:type="dcterms:W3CDTF">2006-08-16T00:00:00Z</dcterms:created>
  <dcterms:modified xsi:type="dcterms:W3CDTF">2025-07-16T18:07:46Z</dcterms:modified>
  <dc:identifier>DAGpO5x5Sk8</dc:identifier>
</cp:coreProperties>
</file>